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>
  <p:sldMasterIdLst>
    <p:sldMasterId id="2147483648" r:id="rId4"/>
  </p:sldMasterIdLst>
  <p:notesMasterIdLst>
    <p:notesMasterId r:id="rId19"/>
  </p:notesMasterIdLst>
  <p:handoutMasterIdLst>
    <p:handoutMasterId r:id="rId20"/>
  </p:handoutMasterIdLst>
  <p:sldIdLst>
    <p:sldId id="302" r:id="rId5"/>
    <p:sldId id="296" r:id="rId6"/>
    <p:sldId id="299" r:id="rId7"/>
    <p:sldId id="308" r:id="rId8"/>
    <p:sldId id="304" r:id="rId9"/>
    <p:sldId id="313" r:id="rId10"/>
    <p:sldId id="300" r:id="rId11"/>
    <p:sldId id="311" r:id="rId12"/>
    <p:sldId id="291" r:id="rId13"/>
    <p:sldId id="293" r:id="rId14"/>
    <p:sldId id="306" r:id="rId15"/>
    <p:sldId id="312" r:id="rId16"/>
    <p:sldId id="301" r:id="rId17"/>
    <p:sldId id="303" r:id="rId18"/>
  </p:sldIdLst>
  <p:sldSz cx="12192000" cy="6858000"/>
  <p:notesSz cx="12192000" cy="6858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5710"/>
    <a:srgbClr val="C85A19"/>
    <a:srgbClr val="93959A"/>
    <a:srgbClr val="0024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998"/>
    <p:restoredTop sz="93883" autoAdjust="0"/>
  </p:normalViewPr>
  <p:slideViewPr>
    <p:cSldViewPr>
      <p:cViewPr varScale="1">
        <p:scale>
          <a:sx n="59" d="100"/>
          <a:sy n="59" d="100"/>
        </p:scale>
        <p:origin x="1236" y="6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185" d="100"/>
          <a:sy n="185" d="100"/>
        </p:scale>
        <p:origin x="208" y="4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7A009D7C-AC89-C247-A7AF-AD7070F24B0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A2520F6C-D896-7240-A79D-E899E0201CF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9DD659-F421-7449-815D-711A09EF1B4C}" type="datetimeFigureOut">
              <a:rPr lang="fr-FR" smtClean="0"/>
              <a:t>21/10/2024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2E4D9FC-BCC8-6B48-9252-BD323E2C318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6B6914D-D170-7844-893C-B3F42BA4DD1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82DE50-180D-7E46-AEB0-0A48F6E3449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940417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8B0F75-92AC-EE40-BB6A-492C5678671C}" type="datetimeFigureOut">
              <a:rPr lang="fr-FR" smtClean="0"/>
              <a:t>21/10/2024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AFA6FF-4820-5144-A6AF-E0C995A0DE4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730849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AFA6FF-4820-5144-A6AF-E0C995A0DE4F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50652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AFA6FF-4820-5144-A6AF-E0C995A0DE4F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59260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AFA6FF-4820-5144-A6AF-E0C995A0DE4F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83508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bg>
      <p:bgPr>
        <a:solidFill>
          <a:srgbClr val="C85A1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Image 38">
            <a:extLst>
              <a:ext uri="{FF2B5EF4-FFF2-40B4-BE49-F238E27FC236}">
                <a16:creationId xmlns:a16="http://schemas.microsoft.com/office/drawing/2014/main" id="{63D622BC-A157-457D-C5B7-1156BFBAAF4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39A78CE-B6CA-BC87-A43B-FE65D3365FC9}"/>
              </a:ext>
            </a:extLst>
          </p:cNvPr>
          <p:cNvSpPr/>
          <p:nvPr userDrawn="1"/>
        </p:nvSpPr>
        <p:spPr>
          <a:xfrm>
            <a:off x="602973" y="0"/>
            <a:ext cx="1524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v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272EAB8-6EA6-587C-4B4A-779723CD1078}"/>
              </a:ext>
            </a:extLst>
          </p:cNvPr>
          <p:cNvSpPr/>
          <p:nvPr userDrawn="1"/>
        </p:nvSpPr>
        <p:spPr>
          <a:xfrm>
            <a:off x="609600" y="6493565"/>
            <a:ext cx="1524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v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6BE04DE7-9BE0-E84F-5EC7-995AC8AC1A6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905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Espace réservé du texte 25">
            <a:extLst>
              <a:ext uri="{FF2B5EF4-FFF2-40B4-BE49-F238E27FC236}">
                <a16:creationId xmlns:a16="http://schemas.microsoft.com/office/drawing/2014/main" id="{546BDC01-CC0D-BB93-E72F-C2FDF3CDC64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2973" y="677603"/>
            <a:ext cx="11049000" cy="3213556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7000" b="1" i="0">
                <a:solidFill>
                  <a:schemeClr val="bg1"/>
                </a:solidFill>
                <a:latin typeface="Gill Sans" panose="020B0502020104020203" pitchFamily="34" charset="-79"/>
                <a:cs typeface="Gill Sans" panose="020B0502020104020203" pitchFamily="34" charset="-79"/>
              </a:defRPr>
            </a:lvl1pPr>
          </a:lstStyle>
          <a:p>
            <a:pPr lvl="0"/>
            <a:r>
              <a:rPr lang="fr-FR" dirty="0"/>
              <a:t>TITRE DE LA</a:t>
            </a:r>
          </a:p>
          <a:p>
            <a:pPr lvl="0"/>
            <a:r>
              <a:rPr lang="fr-FR" dirty="0"/>
              <a:t>PRÉSENTATION</a:t>
            </a:r>
          </a:p>
        </p:txBody>
      </p:sp>
      <p:sp>
        <p:nvSpPr>
          <p:cNvPr id="42" name="Espace réservé du texte 22">
            <a:extLst>
              <a:ext uri="{FF2B5EF4-FFF2-40B4-BE49-F238E27FC236}">
                <a16:creationId xmlns:a16="http://schemas.microsoft.com/office/drawing/2014/main" id="{F073C0BB-005D-1059-5EA1-A2E0F54148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2973" y="3907973"/>
            <a:ext cx="7245627" cy="184666"/>
          </a:xfrm>
        </p:spPr>
        <p:txBody>
          <a:bodyPr anchor="ctr"/>
          <a:lstStyle>
            <a:lvl1pPr algn="l">
              <a:defRPr sz="1200" b="0" i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SOUS-TITRE DE LA PRÉSENTATION</a:t>
            </a:r>
          </a:p>
        </p:txBody>
      </p:sp>
      <p:sp>
        <p:nvSpPr>
          <p:cNvPr id="43" name="Espace réservé du texte 22">
            <a:extLst>
              <a:ext uri="{FF2B5EF4-FFF2-40B4-BE49-F238E27FC236}">
                <a16:creationId xmlns:a16="http://schemas.microsoft.com/office/drawing/2014/main" id="{3E01165D-574B-C9B4-0510-C6CDD4BA9AA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2973" y="6045889"/>
            <a:ext cx="7245627" cy="184666"/>
          </a:xfrm>
        </p:spPr>
        <p:txBody>
          <a:bodyPr anchor="ctr"/>
          <a:lstStyle>
            <a:lvl1pPr algn="l">
              <a:defRPr sz="1200" b="0" i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PRÉSENTATION DATE 2024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58A81B81-4DFB-40A0-9F06-911FD7C4355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5325" y="656821"/>
            <a:ext cx="641350" cy="963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7232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D226562-6843-234F-80E9-D5621843C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5200" y="6377940"/>
            <a:ext cx="463232" cy="251460"/>
          </a:xfrm>
        </p:spPr>
        <p:txBody>
          <a:bodyPr/>
          <a:lstStyle>
            <a:lvl1pPr>
              <a:defRPr sz="1400" b="0" i="0">
                <a:latin typeface="Gotham Black" pitchFamily="2" charset="0"/>
              </a:defRPr>
            </a:lvl1pPr>
          </a:lstStyle>
          <a:p>
            <a:fld id="{B6F15528-21DE-4FAA-801E-634DDDAF4B2B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3621ACE-15BF-FFA9-8C5D-A1F8FE0B1CC6}"/>
              </a:ext>
            </a:extLst>
          </p:cNvPr>
          <p:cNvSpPr/>
          <p:nvPr userDrawn="1"/>
        </p:nvSpPr>
        <p:spPr>
          <a:xfrm>
            <a:off x="6019800" y="0"/>
            <a:ext cx="6172200" cy="6858000"/>
          </a:xfrm>
          <a:prstGeom prst="rect">
            <a:avLst/>
          </a:prstGeom>
          <a:solidFill>
            <a:srgbClr val="00245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021C26A8-395E-F1F8-42AB-AFE2441336DC}"/>
              </a:ext>
            </a:extLst>
          </p:cNvPr>
          <p:cNvSpPr txBox="1"/>
          <p:nvPr userDrawn="1"/>
        </p:nvSpPr>
        <p:spPr>
          <a:xfrm>
            <a:off x="2057400" y="3244334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Image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4201C275-F925-E5A0-365D-56BF67AD4F8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55487" y="889252"/>
            <a:ext cx="5219700" cy="470706"/>
          </a:xfrm>
        </p:spPr>
        <p:txBody>
          <a:bodyPr anchor="t"/>
          <a:lstStyle>
            <a:lvl1pPr>
              <a:lnSpc>
                <a:spcPct val="75000"/>
              </a:lnSpc>
              <a:defRPr sz="4000" b="1" i="0">
                <a:solidFill>
                  <a:srgbClr val="D25710"/>
                </a:solidFill>
                <a:latin typeface="Gill Sans" panose="020B0502020104020203" pitchFamily="34" charset="-79"/>
                <a:cs typeface="Gill Sans" panose="020B0502020104020203" pitchFamily="34" charset="-79"/>
              </a:defRPr>
            </a:lvl1pPr>
          </a:lstStyle>
          <a:p>
            <a:pPr lvl="0"/>
            <a:r>
              <a:rPr lang="fr-FR" dirty="0"/>
              <a:t>TITRE SLIDE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03F26400-B6AB-5B03-8AA8-8DE2CEAB009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93587" y="2514600"/>
            <a:ext cx="5181600" cy="2708434"/>
          </a:xfrm>
        </p:spPr>
        <p:txBody>
          <a:bodyPr/>
          <a:lstStyle>
            <a:lvl1pPr>
              <a:defRPr sz="1600" b="0" i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Lorem ipsum dolor sit amet, consectetuer adipiscing elit. Maecenas porttitor congue massa. Fusce posuere, magna sed pulvinar ultricies, purus lectus malesuada libero, sit amet commodo magna eros quis urna.</a:t>
            </a:r>
          </a:p>
          <a:p>
            <a:pPr lvl="0"/>
            <a:endParaRPr lang="fr-FR" dirty="0"/>
          </a:p>
          <a:p>
            <a:pPr lvl="0"/>
            <a:r>
              <a:rPr lang="fr-FR" dirty="0"/>
              <a:t>Nunc viverra imperdiet enim. Fusce est. Vivamus a tellus.</a:t>
            </a:r>
          </a:p>
          <a:p>
            <a:pPr lvl="0"/>
            <a:endParaRPr lang="fr-FR" dirty="0"/>
          </a:p>
          <a:p>
            <a:pPr lvl="0"/>
            <a:r>
              <a:rPr lang="fr-FR" dirty="0"/>
              <a:t>Pellentesque habitant morbi tristique senectus et netus et malesuada fames ac turpis egestas. Proin pharetra nonummy pede. Mauris et orci.</a:t>
            </a:r>
          </a:p>
          <a:p>
            <a:pPr lvl="0"/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7CAD60E9-035B-B435-BFD4-0E3D04E0334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2251" y="677758"/>
            <a:ext cx="2286000" cy="83527"/>
          </a:xfrm>
          <a:prstGeom prst="rect">
            <a:avLst/>
          </a:prstGeom>
        </p:spPr>
      </p:pic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2D8C80E3-C602-C422-6A79-59487AD8D317}"/>
              </a:ext>
            </a:extLst>
          </p:cNvPr>
          <p:cNvCxnSpPr>
            <a:cxnSpLocks/>
          </p:cNvCxnSpPr>
          <p:nvPr userDrawn="1"/>
        </p:nvCxnSpPr>
        <p:spPr>
          <a:xfrm>
            <a:off x="8901750" y="716844"/>
            <a:ext cx="3290250" cy="0"/>
          </a:xfrm>
          <a:prstGeom prst="line">
            <a:avLst/>
          </a:prstGeom>
          <a:ln w="12700">
            <a:solidFill>
              <a:srgbClr val="D257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E12F3BFF-983F-4F63-36C5-A979FA9C3AEF}"/>
              </a:ext>
            </a:extLst>
          </p:cNvPr>
          <p:cNvCxnSpPr>
            <a:cxnSpLocks/>
          </p:cNvCxnSpPr>
          <p:nvPr userDrawn="1"/>
        </p:nvCxnSpPr>
        <p:spPr>
          <a:xfrm>
            <a:off x="6019800" y="716844"/>
            <a:ext cx="500701" cy="0"/>
          </a:xfrm>
          <a:prstGeom prst="line">
            <a:avLst/>
          </a:prstGeom>
          <a:ln w="12700">
            <a:solidFill>
              <a:srgbClr val="D257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70329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97D7BF74-C6E0-9E99-E83B-2A4EED08F56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40499" y="758608"/>
            <a:ext cx="4953000" cy="615553"/>
          </a:xfrm>
        </p:spPr>
        <p:txBody>
          <a:bodyPr/>
          <a:lstStyle>
            <a:lvl1pPr>
              <a:defRPr sz="4000" b="1" i="0">
                <a:solidFill>
                  <a:srgbClr val="D25710"/>
                </a:solidFill>
                <a:latin typeface="Gill Sans" panose="020B0502020104020203" pitchFamily="34" charset="-79"/>
                <a:cs typeface="Gill Sans" panose="020B0502020104020203" pitchFamily="34" charset="-79"/>
              </a:defRPr>
            </a:lvl1pPr>
          </a:lstStyle>
          <a:p>
            <a:pPr lvl="0"/>
            <a:r>
              <a:rPr lang="fr-FR" dirty="0"/>
              <a:t>TITRE SLIDE</a:t>
            </a:r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9A272B01-4D37-F8B6-61B1-F0F5986C86D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551956" y="2514600"/>
            <a:ext cx="4953000" cy="2954655"/>
          </a:xfrm>
        </p:spPr>
        <p:txBody>
          <a:bodyPr/>
          <a:lstStyle>
            <a:lvl1pPr>
              <a:defRPr sz="1600" b="0" i="0">
                <a:solidFill>
                  <a:srgbClr val="002455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Lorem ipsum dolor sit amet, consectetuer adipiscing elit. Maecenas porttitor congue massa. Fusce posuere, magna sed pulvinar ultricies, purus lectus malesuada libero, sit amet commodo magna eros quis urna.</a:t>
            </a:r>
          </a:p>
          <a:p>
            <a:pPr lvl="0"/>
            <a:endParaRPr lang="fr-FR" dirty="0"/>
          </a:p>
          <a:p>
            <a:pPr lvl="0"/>
            <a:r>
              <a:rPr lang="fr-FR" dirty="0"/>
              <a:t>Nunc viverra imperdiet enim. Fusce est. Vivamus a tellus.</a:t>
            </a:r>
          </a:p>
          <a:p>
            <a:pPr lvl="0"/>
            <a:endParaRPr lang="fr-FR" dirty="0"/>
          </a:p>
          <a:p>
            <a:pPr lvl="0"/>
            <a:r>
              <a:rPr lang="fr-FR" dirty="0"/>
              <a:t>Pellentesque habitant morbi tristique senectus et netus et malesuada fames ac turpis egestas. Proin pharetra nonummy pede. Mauris et orci.</a:t>
            </a:r>
          </a:p>
          <a:p>
            <a:pPr lvl="0"/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0D01A5E2-B52B-6428-8B84-D45EFF142AC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3200" y="675081"/>
            <a:ext cx="2286001" cy="83527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BEFB2886-62FD-C5D1-8A2F-C7FE755E4474}"/>
              </a:ext>
            </a:extLst>
          </p:cNvPr>
          <p:cNvSpPr/>
          <p:nvPr userDrawn="1"/>
        </p:nvSpPr>
        <p:spPr>
          <a:xfrm>
            <a:off x="-19051" y="0"/>
            <a:ext cx="6038851" cy="6858000"/>
          </a:xfrm>
          <a:prstGeom prst="rect">
            <a:avLst/>
          </a:prstGeom>
          <a:solidFill>
            <a:srgbClr val="93959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Image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87ACFB37-64D0-C669-A6A4-03093562E15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75365" y="2955505"/>
            <a:ext cx="2286000" cy="83527"/>
          </a:xfrm>
          <a:prstGeom prst="rect">
            <a:avLst/>
          </a:prstGeom>
        </p:spPr>
      </p:pic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29139D76-EAD1-05F3-BA18-105366BD25E2}"/>
              </a:ext>
            </a:extLst>
          </p:cNvPr>
          <p:cNvCxnSpPr>
            <a:cxnSpLocks/>
          </p:cNvCxnSpPr>
          <p:nvPr userDrawn="1"/>
        </p:nvCxnSpPr>
        <p:spPr>
          <a:xfrm>
            <a:off x="8901750" y="716844"/>
            <a:ext cx="3290250" cy="0"/>
          </a:xfrm>
          <a:prstGeom prst="line">
            <a:avLst/>
          </a:prstGeom>
          <a:ln w="12700">
            <a:solidFill>
              <a:srgbClr val="D257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4C20802C-CF9A-ACEF-F72C-F965BA3B74F8}"/>
              </a:ext>
            </a:extLst>
          </p:cNvPr>
          <p:cNvCxnSpPr>
            <a:cxnSpLocks/>
          </p:cNvCxnSpPr>
          <p:nvPr userDrawn="1"/>
        </p:nvCxnSpPr>
        <p:spPr>
          <a:xfrm>
            <a:off x="6019800" y="716844"/>
            <a:ext cx="500701" cy="0"/>
          </a:xfrm>
          <a:prstGeom prst="line">
            <a:avLst/>
          </a:prstGeom>
          <a:ln w="12700">
            <a:solidFill>
              <a:srgbClr val="D257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27634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97D7BF74-C6E0-9E99-E83B-2A4EED08F56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85800" y="762452"/>
            <a:ext cx="10820400" cy="615553"/>
          </a:xfrm>
        </p:spPr>
        <p:txBody>
          <a:bodyPr/>
          <a:lstStyle>
            <a:lvl1pPr>
              <a:defRPr sz="4000" b="1" i="0">
                <a:solidFill>
                  <a:srgbClr val="D25710"/>
                </a:solidFill>
                <a:latin typeface="Gill Sans" panose="020B0502020104020203" pitchFamily="34" charset="-79"/>
                <a:cs typeface="Gill Sans" panose="020B0502020104020203" pitchFamily="34" charset="-79"/>
              </a:defRPr>
            </a:lvl1pPr>
          </a:lstStyle>
          <a:p>
            <a:pPr lvl="0"/>
            <a:r>
              <a:rPr lang="fr-FR" dirty="0"/>
              <a:t>TITRE SLIDE</a:t>
            </a:r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9A272B01-4D37-F8B6-61B1-F0F5986C86D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85800" y="2514600"/>
            <a:ext cx="5112680" cy="2954655"/>
          </a:xfrm>
        </p:spPr>
        <p:txBody>
          <a:bodyPr/>
          <a:lstStyle>
            <a:lvl1pPr>
              <a:defRPr sz="1600" b="0" i="0">
                <a:solidFill>
                  <a:srgbClr val="002455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Lorem ipsum dolor sit amet, consectetuer adipiscing elit. Maecenas porttitor congue massa. Fusce posuere, magna sed pulvinar ultricies, purus lectus malesuada libero, sit amet commodo magna eros quis urna.</a:t>
            </a:r>
          </a:p>
          <a:p>
            <a:pPr lvl="0"/>
            <a:endParaRPr lang="fr-FR" dirty="0"/>
          </a:p>
          <a:p>
            <a:pPr lvl="0"/>
            <a:r>
              <a:rPr lang="fr-FR" dirty="0"/>
              <a:t>Nunc viverra imperdiet enim. Fusce est. Vivamus a tellus.</a:t>
            </a:r>
          </a:p>
          <a:p>
            <a:pPr lvl="0"/>
            <a:endParaRPr lang="fr-FR" dirty="0"/>
          </a:p>
          <a:p>
            <a:pPr lvl="0"/>
            <a:r>
              <a:rPr lang="fr-FR" dirty="0"/>
              <a:t>Pellentesque habitant morbi tristique senectus et netus et malesuada fames ac turpis egestas. Proin pharetra nonummy pede. Mauris et orci.</a:t>
            </a:r>
          </a:p>
          <a:p>
            <a:pPr lvl="0"/>
            <a:endParaRPr lang="fr-FR" dirty="0"/>
          </a:p>
        </p:txBody>
      </p:sp>
      <p:sp>
        <p:nvSpPr>
          <p:cNvPr id="17" name="Espace réservé du texte 15">
            <a:extLst>
              <a:ext uri="{FF2B5EF4-FFF2-40B4-BE49-F238E27FC236}">
                <a16:creationId xmlns:a16="http://schemas.microsoft.com/office/drawing/2014/main" id="{A4BD4E98-9626-4197-34F5-16A27F7B6A5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179480" y="2514600"/>
            <a:ext cx="5326720" cy="2708434"/>
          </a:xfrm>
        </p:spPr>
        <p:txBody>
          <a:bodyPr/>
          <a:lstStyle>
            <a:lvl1pPr>
              <a:defRPr sz="1600" b="0" i="0">
                <a:solidFill>
                  <a:srgbClr val="002455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Lorem ipsum dolor sit amet, consectetuer adipiscing elit. Maecenas porttitor congue massa. Fusce posuere, magna sed pulvinar ultricies, purus lectus malesuada libero, sit amet commodo magna eros quis urna.</a:t>
            </a:r>
          </a:p>
          <a:p>
            <a:pPr lvl="0"/>
            <a:endParaRPr lang="fr-FR" dirty="0"/>
          </a:p>
          <a:p>
            <a:pPr lvl="0"/>
            <a:r>
              <a:rPr lang="fr-FR" dirty="0"/>
              <a:t>Nunc viverra imperdiet enim. Fusce est. Vivamus a tellus.</a:t>
            </a:r>
          </a:p>
          <a:p>
            <a:pPr lvl="0"/>
            <a:endParaRPr lang="fr-FR" dirty="0"/>
          </a:p>
          <a:p>
            <a:pPr lvl="0"/>
            <a:r>
              <a:rPr lang="fr-FR" dirty="0"/>
              <a:t>Pellentesque habitant morbi tristique senectus et netus et malesuada fames ac turpis egestas. Proin pharetra nonummy pede. Mauris et orci.</a:t>
            </a:r>
          </a:p>
          <a:p>
            <a:pPr lvl="0"/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0D01A5E2-B52B-6428-8B84-D45EFF142AC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343" y="667342"/>
            <a:ext cx="2286001" cy="83527"/>
          </a:xfrm>
          <a:prstGeom prst="rect">
            <a:avLst/>
          </a:prstGeom>
        </p:spPr>
      </p:pic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292FAE2D-E6E8-4EC5-290B-8EBAB54B53AB}"/>
              </a:ext>
            </a:extLst>
          </p:cNvPr>
          <p:cNvCxnSpPr>
            <a:cxnSpLocks/>
          </p:cNvCxnSpPr>
          <p:nvPr userDrawn="1"/>
        </p:nvCxnSpPr>
        <p:spPr>
          <a:xfrm>
            <a:off x="3048000" y="694764"/>
            <a:ext cx="9144000" cy="0"/>
          </a:xfrm>
          <a:prstGeom prst="line">
            <a:avLst/>
          </a:prstGeom>
          <a:ln w="12700">
            <a:solidFill>
              <a:srgbClr val="D257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26A14D47-9E92-909E-D15E-1BCD7782ADAD}"/>
              </a:ext>
            </a:extLst>
          </p:cNvPr>
          <p:cNvCxnSpPr>
            <a:cxnSpLocks/>
          </p:cNvCxnSpPr>
          <p:nvPr userDrawn="1"/>
        </p:nvCxnSpPr>
        <p:spPr>
          <a:xfrm>
            <a:off x="-19051" y="698500"/>
            <a:ext cx="615950" cy="0"/>
          </a:xfrm>
          <a:prstGeom prst="line">
            <a:avLst/>
          </a:prstGeom>
          <a:ln w="12700">
            <a:solidFill>
              <a:srgbClr val="D257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8940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97D7BF74-C6E0-9E99-E83B-2A4EED08F56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85800" y="762452"/>
            <a:ext cx="10820400" cy="615553"/>
          </a:xfrm>
        </p:spPr>
        <p:txBody>
          <a:bodyPr/>
          <a:lstStyle>
            <a:lvl1pPr>
              <a:defRPr sz="4000" b="1" i="0">
                <a:solidFill>
                  <a:srgbClr val="D25710"/>
                </a:solidFill>
                <a:latin typeface="Gill Sans" panose="020B0502020104020203" pitchFamily="34" charset="-79"/>
                <a:cs typeface="Gill Sans" panose="020B0502020104020203" pitchFamily="34" charset="-79"/>
              </a:defRPr>
            </a:lvl1pPr>
          </a:lstStyle>
          <a:p>
            <a:pPr lvl="0"/>
            <a:r>
              <a:rPr lang="fr-FR" dirty="0"/>
              <a:t>TITRE SLIDE</a:t>
            </a:r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9A272B01-4D37-F8B6-61B1-F0F5986C86D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66800" y="1948434"/>
            <a:ext cx="3200400" cy="4252163"/>
          </a:xfrm>
          <a:solidFill>
            <a:srgbClr val="002455"/>
          </a:solidFill>
        </p:spPr>
        <p:txBody>
          <a:bodyPr lIns="288000" tIns="972000" rIns="288000" bIns="288000" anchor="ctr"/>
          <a:lstStyle>
            <a:lvl1pPr>
              <a:defRPr sz="1400" b="0" i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Lorem ipsum dolor sit amet, consectetuer adipiscing elit. Maecenas porttitor congue massa. Fusce posuere, magna sed pulvinar ultricies, purus lectus malesuada libero, sit amet commodo magna eros quis urna.</a:t>
            </a:r>
          </a:p>
          <a:p>
            <a:pPr lvl="0"/>
            <a:endParaRPr lang="fr-FR" dirty="0"/>
          </a:p>
          <a:p>
            <a:pPr lvl="0"/>
            <a:r>
              <a:rPr lang="fr-FR" dirty="0"/>
              <a:t>Pellentesque habitant morbi tristique senectus et netus et malesuada fames ac turpis egestas. Proin pharetra nonummy pede. Mauris et orci.</a:t>
            </a:r>
          </a:p>
          <a:p>
            <a:pPr lvl="0"/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0D01A5E2-B52B-6428-8B84-D45EFF142AC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343" y="667342"/>
            <a:ext cx="2286001" cy="83527"/>
          </a:xfrm>
          <a:prstGeom prst="rect">
            <a:avLst/>
          </a:prstGeom>
        </p:spPr>
      </p:pic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292FAE2D-E6E8-4EC5-290B-8EBAB54B53AB}"/>
              </a:ext>
            </a:extLst>
          </p:cNvPr>
          <p:cNvCxnSpPr>
            <a:cxnSpLocks/>
          </p:cNvCxnSpPr>
          <p:nvPr userDrawn="1"/>
        </p:nvCxnSpPr>
        <p:spPr>
          <a:xfrm>
            <a:off x="3048000" y="694764"/>
            <a:ext cx="9144000" cy="0"/>
          </a:xfrm>
          <a:prstGeom prst="line">
            <a:avLst/>
          </a:prstGeom>
          <a:ln w="12700">
            <a:solidFill>
              <a:srgbClr val="D257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26A14D47-9E92-909E-D15E-1BCD7782ADAD}"/>
              </a:ext>
            </a:extLst>
          </p:cNvPr>
          <p:cNvCxnSpPr>
            <a:cxnSpLocks/>
          </p:cNvCxnSpPr>
          <p:nvPr userDrawn="1"/>
        </p:nvCxnSpPr>
        <p:spPr>
          <a:xfrm>
            <a:off x="-19051" y="698500"/>
            <a:ext cx="615950" cy="0"/>
          </a:xfrm>
          <a:prstGeom prst="line">
            <a:avLst/>
          </a:prstGeom>
          <a:ln w="12700">
            <a:solidFill>
              <a:srgbClr val="D257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space réservé du texte 15">
            <a:extLst>
              <a:ext uri="{FF2B5EF4-FFF2-40B4-BE49-F238E27FC236}">
                <a16:creationId xmlns:a16="http://schemas.microsoft.com/office/drawing/2014/main" id="{9FA855E2-6BDD-1938-F1AB-6567D9B17C9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95800" y="1948434"/>
            <a:ext cx="3200400" cy="4252163"/>
          </a:xfrm>
          <a:solidFill>
            <a:srgbClr val="D25710"/>
          </a:solidFill>
        </p:spPr>
        <p:txBody>
          <a:bodyPr lIns="288000" tIns="972000" rIns="288000" bIns="288000" anchor="ctr"/>
          <a:lstStyle>
            <a:lvl1pPr>
              <a:defRPr sz="1400" b="0" i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Lorem ipsum dolor sit amet, consectetuer adipiscing elit. Maecenas porttitor congue massa. Fusce posuere, magna sed pulvinar ultricies, purus lectus malesuada libero, sit amet commodo magna eros quis urna.</a:t>
            </a:r>
          </a:p>
          <a:p>
            <a:pPr lvl="0"/>
            <a:endParaRPr lang="fr-FR" dirty="0"/>
          </a:p>
          <a:p>
            <a:pPr lvl="0"/>
            <a:r>
              <a:rPr lang="fr-FR" dirty="0"/>
              <a:t>Pellentesque habitant morbi tristique senectus et netus et malesuada fames ac turpis egestas. Proin pharetra nonummy pede. Mauris et orci.</a:t>
            </a:r>
          </a:p>
          <a:p>
            <a:pPr lvl="0"/>
            <a:endParaRPr lang="fr-FR" dirty="0"/>
          </a:p>
        </p:txBody>
      </p:sp>
      <p:sp>
        <p:nvSpPr>
          <p:cNvPr id="3" name="Espace réservé du texte 15">
            <a:extLst>
              <a:ext uri="{FF2B5EF4-FFF2-40B4-BE49-F238E27FC236}">
                <a16:creationId xmlns:a16="http://schemas.microsoft.com/office/drawing/2014/main" id="{3BBE0866-7DB1-E3FF-6438-B62F93C6676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931426" y="1948434"/>
            <a:ext cx="3200400" cy="4252163"/>
          </a:xfrm>
          <a:solidFill>
            <a:srgbClr val="93959A"/>
          </a:solidFill>
        </p:spPr>
        <p:txBody>
          <a:bodyPr lIns="288000" tIns="972000" rIns="288000" bIns="288000" anchor="ctr"/>
          <a:lstStyle>
            <a:lvl1pPr>
              <a:defRPr sz="1400" b="0" i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Lorem ipsum dolor sit amet, consectetuer adipiscing elit. Maecenas porttitor congue massa. Fusce posuere, magna sed pulvinar ultricies, purus lectus malesuada libero, sit amet commodo magna eros quis urna.</a:t>
            </a:r>
          </a:p>
          <a:p>
            <a:pPr lvl="0"/>
            <a:endParaRPr lang="fr-FR" dirty="0"/>
          </a:p>
          <a:p>
            <a:pPr lvl="0"/>
            <a:r>
              <a:rPr lang="fr-FR" dirty="0"/>
              <a:t>Pellentesque habitant morbi tristique senectus et netus et malesuada fames ac turpis egestas. Proin pharetra nonummy pede. Mauris et orci.</a:t>
            </a:r>
          </a:p>
          <a:p>
            <a:pPr lvl="0"/>
            <a:endParaRPr lang="fr-FR" dirty="0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E1CDBF51-970E-BFB6-7A84-4DD8F0CB1E0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371600" y="2542402"/>
            <a:ext cx="2590800" cy="276999"/>
          </a:xfrm>
        </p:spPr>
        <p:txBody>
          <a:bodyPr anchor="b"/>
          <a:lstStyle>
            <a:lvl1pPr>
              <a:defRPr b="1" i="0">
                <a:solidFill>
                  <a:schemeClr val="bg1"/>
                </a:solidFill>
                <a:latin typeface="Arial Black" panose="020B0604020202020204" pitchFamily="34" charset="0"/>
                <a:ea typeface="Roboto Black" panose="02000000000000000000" pitchFamily="2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fr-FR" dirty="0"/>
              <a:t>Titre.</a:t>
            </a:r>
          </a:p>
        </p:txBody>
      </p:sp>
      <p:sp>
        <p:nvSpPr>
          <p:cNvPr id="9" name="Espace réservé du texte 7">
            <a:extLst>
              <a:ext uri="{FF2B5EF4-FFF2-40B4-BE49-F238E27FC236}">
                <a16:creationId xmlns:a16="http://schemas.microsoft.com/office/drawing/2014/main" id="{6989425D-15CF-BE1E-4F27-49636025D62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764157" y="2057401"/>
            <a:ext cx="2590800" cy="762000"/>
          </a:xfrm>
        </p:spPr>
        <p:txBody>
          <a:bodyPr anchor="b"/>
          <a:lstStyle>
            <a:lvl1pPr>
              <a:defRPr b="1" i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pPr lvl="0"/>
            <a:r>
              <a:rPr lang="fr-FR" dirty="0"/>
              <a:t>Titre.</a:t>
            </a:r>
          </a:p>
        </p:txBody>
      </p:sp>
      <p:sp>
        <p:nvSpPr>
          <p:cNvPr id="10" name="Espace réservé du texte 7">
            <a:extLst>
              <a:ext uri="{FF2B5EF4-FFF2-40B4-BE49-F238E27FC236}">
                <a16:creationId xmlns:a16="http://schemas.microsoft.com/office/drawing/2014/main" id="{6DB32925-4D71-30A7-B470-FE5E53955F2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196470" y="2057401"/>
            <a:ext cx="2590800" cy="762000"/>
          </a:xfrm>
        </p:spPr>
        <p:txBody>
          <a:bodyPr anchor="b"/>
          <a:lstStyle>
            <a:lvl1pPr>
              <a:defRPr b="1" i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pPr lvl="0"/>
            <a:r>
              <a:rPr lang="fr-FR" dirty="0"/>
              <a:t>Titre.</a:t>
            </a:r>
          </a:p>
        </p:txBody>
      </p:sp>
    </p:spTree>
    <p:extLst>
      <p:ext uri="{BB962C8B-B14F-4D97-AF65-F5344CB8AC3E}">
        <p14:creationId xmlns:p14="http://schemas.microsoft.com/office/powerpoint/2010/main" val="15720457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Blank">
    <p:bg>
      <p:bgPr>
        <a:solidFill>
          <a:srgbClr val="0024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Espace réservé du texte 15">
            <a:extLst>
              <a:ext uri="{FF2B5EF4-FFF2-40B4-BE49-F238E27FC236}">
                <a16:creationId xmlns:a16="http://schemas.microsoft.com/office/drawing/2014/main" id="{092D4581-E588-1293-D2FC-2D08A24B40C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447114" y="3124199"/>
            <a:ext cx="2590799" cy="2920485"/>
          </a:xfrm>
          <a:ln>
            <a:solidFill>
              <a:schemeClr val="bg1"/>
            </a:solidFill>
          </a:ln>
        </p:spPr>
        <p:txBody>
          <a:bodyPr lIns="216000" tIns="648000" rIns="216000" bIns="324000"/>
          <a:lstStyle>
            <a:lvl1pPr>
              <a:defRPr sz="1400" b="0" i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Lorem ipsum dolor sit amet, consectetuer adipiscing elit. Maecenas porttitor congue massa. Fusce posuere, magna sed pulvinar ultricies, purus lectus malesuada libero, sit amet commodo magna eros quis </a:t>
            </a:r>
            <a:r>
              <a:rPr lang="fr-FR" dirty="0" err="1"/>
              <a:t>urna</a:t>
            </a:r>
            <a:r>
              <a:rPr lang="fr-FR" dirty="0"/>
              <a:t>.</a:t>
            </a:r>
          </a:p>
        </p:txBody>
      </p:sp>
      <p:sp>
        <p:nvSpPr>
          <p:cNvPr id="25" name="Espace réservé du texte 15">
            <a:extLst>
              <a:ext uri="{FF2B5EF4-FFF2-40B4-BE49-F238E27FC236}">
                <a16:creationId xmlns:a16="http://schemas.microsoft.com/office/drawing/2014/main" id="{0D92AEEA-0860-8646-1292-AB5A0B1B6F6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210926" y="3124199"/>
            <a:ext cx="2590799" cy="2920485"/>
          </a:xfrm>
          <a:ln>
            <a:solidFill>
              <a:schemeClr val="bg1"/>
            </a:solidFill>
          </a:ln>
        </p:spPr>
        <p:txBody>
          <a:bodyPr lIns="216000" tIns="648000" rIns="216000" bIns="324000"/>
          <a:lstStyle>
            <a:lvl1pPr>
              <a:defRPr sz="1400" b="0" i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Lorem ipsum dolor sit amet, consectetuer adipiscing elit. Maecenas porttitor congue massa. Fusce posuere, magna sed pulvinar ultricies, purus lectus malesuada libero, sit amet commodo magna eros quis </a:t>
            </a:r>
            <a:r>
              <a:rPr lang="fr-FR" dirty="0" err="1"/>
              <a:t>urna</a:t>
            </a:r>
            <a:r>
              <a:rPr lang="fr-FR" dirty="0"/>
              <a:t>.</a:t>
            </a:r>
          </a:p>
        </p:txBody>
      </p:sp>
      <p:sp>
        <p:nvSpPr>
          <p:cNvPr id="27" name="Espace réservé du texte 15">
            <a:extLst>
              <a:ext uri="{FF2B5EF4-FFF2-40B4-BE49-F238E27FC236}">
                <a16:creationId xmlns:a16="http://schemas.microsoft.com/office/drawing/2014/main" id="{7E7B5F28-91F6-F938-3C98-A37F34FBB20D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987230" y="3124199"/>
            <a:ext cx="2590799" cy="2920485"/>
          </a:xfrm>
          <a:ln>
            <a:solidFill>
              <a:schemeClr val="bg1"/>
            </a:solidFill>
          </a:ln>
        </p:spPr>
        <p:txBody>
          <a:bodyPr lIns="216000" tIns="648000" rIns="216000" bIns="324000"/>
          <a:lstStyle>
            <a:lvl1pPr>
              <a:defRPr sz="1400" b="0" i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Lorem ipsum dolor sit amet, consectetuer adipiscing elit. Maecenas porttitor congue massa. Fusce posuere, magna sed pulvinar ultricies, purus lectus malesuada libero, sit amet commodo magna eros quis </a:t>
            </a:r>
            <a:r>
              <a:rPr lang="fr-FR" dirty="0" err="1"/>
              <a:t>urna</a:t>
            </a:r>
            <a:r>
              <a:rPr lang="fr-FR" dirty="0"/>
              <a:t>.</a:t>
            </a:r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9A272B01-4D37-F8B6-61B1-F0F5986C86D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11902" y="3214918"/>
            <a:ext cx="990600" cy="553998"/>
          </a:xfrm>
        </p:spPr>
        <p:txBody>
          <a:bodyPr/>
          <a:lstStyle>
            <a:lvl1pPr>
              <a:defRPr sz="3600" b="1" i="0">
                <a:solidFill>
                  <a:srgbClr val="D25710"/>
                </a:solidFill>
                <a:latin typeface="Gill Sans" panose="020B0502020104020203" pitchFamily="34" charset="-79"/>
                <a:ea typeface="Roboto Light" panose="02000000000000000000" pitchFamily="2" charset="0"/>
                <a:cs typeface="Gill Sans" panose="020B0502020104020203" pitchFamily="34" charset="-79"/>
              </a:defRPr>
            </a:lvl1pPr>
          </a:lstStyle>
          <a:p>
            <a:pPr lvl="0"/>
            <a:r>
              <a:rPr lang="fr-FR" dirty="0"/>
              <a:t>01</a:t>
            </a:r>
          </a:p>
        </p:txBody>
      </p:sp>
      <p:sp>
        <p:nvSpPr>
          <p:cNvPr id="17" name="Espace réservé du texte 15">
            <a:extLst>
              <a:ext uri="{FF2B5EF4-FFF2-40B4-BE49-F238E27FC236}">
                <a16:creationId xmlns:a16="http://schemas.microsoft.com/office/drawing/2014/main" id="{A4BD4E98-9626-4197-34F5-16A27F7B6A5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83302" y="3124199"/>
            <a:ext cx="2590799" cy="2920485"/>
          </a:xfrm>
          <a:ln>
            <a:solidFill>
              <a:schemeClr val="bg1"/>
            </a:solidFill>
          </a:ln>
        </p:spPr>
        <p:txBody>
          <a:bodyPr lIns="216000" tIns="648000" rIns="216000" bIns="324000"/>
          <a:lstStyle>
            <a:lvl1pPr>
              <a:defRPr sz="1400" b="0" i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Lorem ipsum dolor sit amet, consectetuer adipiscing elit. Maecenas porttitor congue massa. Fusce posuere, magna sed pulvinar ultricies, purus lectus malesuada libero, sit amet commodo magna eros quis </a:t>
            </a:r>
            <a:r>
              <a:rPr lang="fr-FR" dirty="0" err="1"/>
              <a:t>urna</a:t>
            </a:r>
            <a:r>
              <a:rPr lang="fr-FR" dirty="0"/>
              <a:t>.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95ED8B78-1B81-BED0-41FC-EA8893C9C9E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00" y="665826"/>
            <a:ext cx="2286000" cy="83527"/>
          </a:xfrm>
          <a:prstGeom prst="rect">
            <a:avLst/>
          </a:prstGeom>
        </p:spPr>
      </p:pic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DF09D907-91C0-BC39-1FD5-6197178FDC55}"/>
              </a:ext>
            </a:extLst>
          </p:cNvPr>
          <p:cNvCxnSpPr>
            <a:cxnSpLocks/>
          </p:cNvCxnSpPr>
          <p:nvPr userDrawn="1"/>
        </p:nvCxnSpPr>
        <p:spPr>
          <a:xfrm>
            <a:off x="3048000" y="694764"/>
            <a:ext cx="10953751" cy="0"/>
          </a:xfrm>
          <a:prstGeom prst="line">
            <a:avLst/>
          </a:prstGeom>
          <a:ln w="12700">
            <a:solidFill>
              <a:srgbClr val="D257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id="{23367446-1F0C-B012-7142-BCBB9272EB9B}"/>
              </a:ext>
            </a:extLst>
          </p:cNvPr>
          <p:cNvCxnSpPr>
            <a:cxnSpLocks/>
          </p:cNvCxnSpPr>
          <p:nvPr userDrawn="1"/>
        </p:nvCxnSpPr>
        <p:spPr>
          <a:xfrm>
            <a:off x="-19051" y="698500"/>
            <a:ext cx="615950" cy="0"/>
          </a:xfrm>
          <a:prstGeom prst="line">
            <a:avLst/>
          </a:prstGeom>
          <a:ln w="12700">
            <a:solidFill>
              <a:srgbClr val="D257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AC392BA0-6A8F-5DAE-07D0-A61A0BD5E314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85800" y="1724160"/>
            <a:ext cx="10903686" cy="646331"/>
          </a:xfrm>
        </p:spPr>
        <p:txBody>
          <a:bodyPr/>
          <a:lstStyle>
            <a:lvl1pPr>
              <a:defRPr sz="1400" b="0" i="0">
                <a:solidFill>
                  <a:srgbClr val="D2571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Lorem ipsum dolor sit amet, consectetuer adipiscing elit. Maecenas porttitor congue massa. Fusce posuere, magna sed pulvinar ultricies, purus lectus malesuada libero, sit amet commodo magna eros quis urna.</a:t>
            </a:r>
          </a:p>
          <a:p>
            <a:pPr lvl="0"/>
            <a:endParaRPr lang="fr-FR" dirty="0"/>
          </a:p>
        </p:txBody>
      </p:sp>
      <p:sp>
        <p:nvSpPr>
          <p:cNvPr id="22" name="Espace réservé du texte 15">
            <a:extLst>
              <a:ext uri="{FF2B5EF4-FFF2-40B4-BE49-F238E27FC236}">
                <a16:creationId xmlns:a16="http://schemas.microsoft.com/office/drawing/2014/main" id="{3A7CDF30-39C7-E684-20E3-C244FBF98A7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675714" y="3214918"/>
            <a:ext cx="990600" cy="553998"/>
          </a:xfrm>
        </p:spPr>
        <p:txBody>
          <a:bodyPr/>
          <a:lstStyle>
            <a:lvl1pPr>
              <a:defRPr sz="3600" b="1" i="0">
                <a:solidFill>
                  <a:srgbClr val="D25710"/>
                </a:solidFill>
                <a:latin typeface="Arial Black" panose="020B0604020202020204" pitchFamily="34" charset="0"/>
                <a:ea typeface="Roboto Light" panose="02000000000000000000" pitchFamily="2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fr-FR" dirty="0"/>
              <a:t>02</a:t>
            </a:r>
          </a:p>
        </p:txBody>
      </p:sp>
      <p:sp>
        <p:nvSpPr>
          <p:cNvPr id="24" name="Espace réservé du texte 15">
            <a:extLst>
              <a:ext uri="{FF2B5EF4-FFF2-40B4-BE49-F238E27FC236}">
                <a16:creationId xmlns:a16="http://schemas.microsoft.com/office/drawing/2014/main" id="{7278C095-6FDD-126E-7A03-AB621281878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439526" y="3214918"/>
            <a:ext cx="990600" cy="553998"/>
          </a:xfrm>
        </p:spPr>
        <p:txBody>
          <a:bodyPr/>
          <a:lstStyle>
            <a:lvl1pPr>
              <a:defRPr sz="3600" b="1" i="0">
                <a:solidFill>
                  <a:srgbClr val="D25710"/>
                </a:solidFill>
                <a:latin typeface="Gill Sans" panose="020B0502020104020203" pitchFamily="34" charset="-79"/>
                <a:ea typeface="Roboto Light" panose="02000000000000000000" pitchFamily="2" charset="0"/>
                <a:cs typeface="Gill Sans" panose="020B0502020104020203" pitchFamily="34" charset="-79"/>
              </a:defRPr>
            </a:lvl1pPr>
          </a:lstStyle>
          <a:p>
            <a:pPr lvl="0"/>
            <a:r>
              <a:rPr lang="fr-FR" dirty="0"/>
              <a:t>03</a:t>
            </a:r>
          </a:p>
        </p:txBody>
      </p:sp>
      <p:sp>
        <p:nvSpPr>
          <p:cNvPr id="26" name="Espace réservé du texte 15">
            <a:extLst>
              <a:ext uri="{FF2B5EF4-FFF2-40B4-BE49-F238E27FC236}">
                <a16:creationId xmlns:a16="http://schemas.microsoft.com/office/drawing/2014/main" id="{4C38FB74-835A-5233-680D-2542C43DE86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215830" y="3214918"/>
            <a:ext cx="990600" cy="553998"/>
          </a:xfrm>
        </p:spPr>
        <p:txBody>
          <a:bodyPr/>
          <a:lstStyle>
            <a:lvl1pPr>
              <a:defRPr sz="3600" b="1" i="0">
                <a:solidFill>
                  <a:srgbClr val="D25710"/>
                </a:solidFill>
                <a:latin typeface="Gill Sans" panose="020B0502020104020203" pitchFamily="34" charset="-79"/>
                <a:ea typeface="Roboto Light" panose="02000000000000000000" pitchFamily="2" charset="0"/>
                <a:cs typeface="Gill Sans" panose="020B0502020104020203" pitchFamily="34" charset="-79"/>
              </a:defRPr>
            </a:lvl1pPr>
          </a:lstStyle>
          <a:p>
            <a:pPr lvl="0"/>
            <a:r>
              <a:rPr lang="fr-FR" dirty="0"/>
              <a:t>04</a:t>
            </a:r>
          </a:p>
        </p:txBody>
      </p:sp>
      <p:sp>
        <p:nvSpPr>
          <p:cNvPr id="29" name="Espace réservé du texte 13">
            <a:extLst>
              <a:ext uri="{FF2B5EF4-FFF2-40B4-BE49-F238E27FC236}">
                <a16:creationId xmlns:a16="http://schemas.microsoft.com/office/drawing/2014/main" id="{5D0BA9C2-6836-ED28-FE86-9FCBFDFDF648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74343" y="758608"/>
            <a:ext cx="10903686" cy="615553"/>
          </a:xfrm>
        </p:spPr>
        <p:txBody>
          <a:bodyPr/>
          <a:lstStyle>
            <a:lvl1pPr>
              <a:defRPr sz="4000" b="1" i="0">
                <a:solidFill>
                  <a:srgbClr val="D25710"/>
                </a:solidFill>
                <a:latin typeface="Gill Sans" panose="020B0502020104020203" pitchFamily="34" charset="-79"/>
                <a:cs typeface="Gill Sans" panose="020B0502020104020203" pitchFamily="34" charset="-79"/>
              </a:defRPr>
            </a:lvl1pPr>
          </a:lstStyle>
          <a:p>
            <a:pPr lvl="0"/>
            <a:r>
              <a:rPr lang="fr-FR" dirty="0"/>
              <a:t>TITRE SLIDE</a:t>
            </a:r>
          </a:p>
        </p:txBody>
      </p:sp>
    </p:spTree>
    <p:extLst>
      <p:ext uri="{BB962C8B-B14F-4D97-AF65-F5344CB8AC3E}">
        <p14:creationId xmlns:p14="http://schemas.microsoft.com/office/powerpoint/2010/main" val="15651910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Only">
    <p:bg>
      <p:bgPr>
        <a:solidFill>
          <a:srgbClr val="D2571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0832CA46-730C-89DB-D28E-BDE79645411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4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6" name="Espace réservé du texte 25">
            <a:extLst>
              <a:ext uri="{FF2B5EF4-FFF2-40B4-BE49-F238E27FC236}">
                <a16:creationId xmlns:a16="http://schemas.microsoft.com/office/drawing/2014/main" id="{50272917-E105-A4F6-7D34-08F2C18B450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9598" y="2724640"/>
            <a:ext cx="10972775" cy="1408720"/>
          </a:xfrm>
        </p:spPr>
        <p:txBody>
          <a:bodyPr anchor="ctr">
            <a:noAutofit/>
          </a:bodyPr>
          <a:lstStyle>
            <a:lvl1pPr algn="ctr">
              <a:lnSpc>
                <a:spcPct val="75000"/>
              </a:lnSpc>
              <a:defRPr sz="7200" b="1" i="0">
                <a:solidFill>
                  <a:schemeClr val="bg1"/>
                </a:solidFill>
                <a:latin typeface="Gill Sans" panose="020B0502020104020203" pitchFamily="34" charset="-79"/>
                <a:cs typeface="Gill Sans" panose="020B0502020104020203" pitchFamily="34" charset="-79"/>
              </a:defRPr>
            </a:lvl1pPr>
          </a:lstStyle>
          <a:p>
            <a:pPr lvl="0"/>
            <a:r>
              <a:rPr lang="fr-FR" dirty="0"/>
              <a:t>MERCI.</a:t>
            </a:r>
          </a:p>
        </p:txBody>
      </p: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92F1CB04-0794-EE99-A810-2CA9B02F1109}"/>
              </a:ext>
            </a:extLst>
          </p:cNvPr>
          <p:cNvCxnSpPr>
            <a:cxnSpLocks/>
          </p:cNvCxnSpPr>
          <p:nvPr userDrawn="1"/>
        </p:nvCxnSpPr>
        <p:spPr>
          <a:xfrm>
            <a:off x="6416661" y="2124213"/>
            <a:ext cx="5775339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id="{B353F6AF-CB83-E8B3-7921-D8D80AEBEC45}"/>
              </a:ext>
            </a:extLst>
          </p:cNvPr>
          <p:cNvCxnSpPr>
            <a:cxnSpLocks/>
          </p:cNvCxnSpPr>
          <p:nvPr userDrawn="1"/>
        </p:nvCxnSpPr>
        <p:spPr>
          <a:xfrm>
            <a:off x="-19051" y="2133600"/>
            <a:ext cx="5794362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E39A78CE-B6CA-BC87-A43B-FE65D3365FC9}"/>
              </a:ext>
            </a:extLst>
          </p:cNvPr>
          <p:cNvSpPr/>
          <p:nvPr userDrawn="1"/>
        </p:nvSpPr>
        <p:spPr>
          <a:xfrm>
            <a:off x="6019800" y="0"/>
            <a:ext cx="1524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v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272EAB8-6EA6-587C-4B4A-779723CD1078}"/>
              </a:ext>
            </a:extLst>
          </p:cNvPr>
          <p:cNvSpPr/>
          <p:nvPr userDrawn="1"/>
        </p:nvSpPr>
        <p:spPr>
          <a:xfrm>
            <a:off x="6019800" y="6493565"/>
            <a:ext cx="1524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v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03B3B511-A2D8-0C18-41D0-EC114F508A0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5311" y="1637534"/>
            <a:ext cx="641350" cy="963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556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37F0E703-9E0D-1CDE-65F8-2E3B91A4026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6482"/>
          <a:stretch/>
        </p:blipFill>
        <p:spPr>
          <a:xfrm>
            <a:off x="3733800" y="1"/>
            <a:ext cx="8553448" cy="6858000"/>
          </a:xfrm>
          <a:prstGeom prst="rect">
            <a:avLst/>
          </a:prstGeom>
        </p:spPr>
      </p:pic>
      <p:sp>
        <p:nvSpPr>
          <p:cNvPr id="26" name="Espace réservé du texte 25">
            <a:extLst>
              <a:ext uri="{FF2B5EF4-FFF2-40B4-BE49-F238E27FC236}">
                <a16:creationId xmlns:a16="http://schemas.microsoft.com/office/drawing/2014/main" id="{50272917-E105-A4F6-7D34-08F2C18B450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770603"/>
            <a:ext cx="11049000" cy="3213556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7000" b="1" i="0">
                <a:solidFill>
                  <a:srgbClr val="D25710"/>
                </a:solidFill>
                <a:latin typeface="Gill Sans" panose="020B0502020104020203" pitchFamily="34" charset="-79"/>
                <a:cs typeface="Gill Sans" panose="020B0502020104020203" pitchFamily="34" charset="-79"/>
              </a:defRPr>
            </a:lvl1pPr>
          </a:lstStyle>
          <a:p>
            <a:pPr lvl="0"/>
            <a:r>
              <a:rPr lang="fr-FR" dirty="0"/>
              <a:t>TITRE DE LA</a:t>
            </a:r>
          </a:p>
          <a:p>
            <a:pPr lvl="0"/>
            <a:r>
              <a:rPr lang="fr-FR" dirty="0"/>
              <a:t>PRÉSENTATION</a:t>
            </a:r>
          </a:p>
        </p:txBody>
      </p:sp>
      <p:sp>
        <p:nvSpPr>
          <p:cNvPr id="16" name="Espace réservé du texte 22">
            <a:extLst>
              <a:ext uri="{FF2B5EF4-FFF2-40B4-BE49-F238E27FC236}">
                <a16:creationId xmlns:a16="http://schemas.microsoft.com/office/drawing/2014/main" id="{D8D88BB2-1435-09F4-8168-BF9BFA9F535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07774" y="3938849"/>
            <a:ext cx="7245627" cy="184666"/>
          </a:xfrm>
        </p:spPr>
        <p:txBody>
          <a:bodyPr anchor="ctr"/>
          <a:lstStyle>
            <a:lvl1pPr algn="l">
              <a:defRPr sz="1200" b="0" i="0">
                <a:solidFill>
                  <a:srgbClr val="D25710"/>
                </a:solidFill>
                <a:latin typeface="Roboto" panose="02000000000000000000" pitchFamily="2" charset="0"/>
                <a:ea typeface="Roboto" panose="02000000000000000000" pitchFamily="2" charset="0"/>
                <a:cs typeface="Roboto Condensed" panose="02000000000000000000" pitchFamily="2" charset="0"/>
              </a:defRPr>
            </a:lvl1pPr>
          </a:lstStyle>
          <a:p>
            <a:pPr lvl="0"/>
            <a:r>
              <a:rPr lang="fr-FR" dirty="0"/>
              <a:t>SOUS-TITRE DE LA PRÉSENTATION</a:t>
            </a:r>
          </a:p>
        </p:txBody>
      </p:sp>
      <p:sp>
        <p:nvSpPr>
          <p:cNvPr id="13" name="Espace réservé du texte 22">
            <a:extLst>
              <a:ext uri="{FF2B5EF4-FFF2-40B4-BE49-F238E27FC236}">
                <a16:creationId xmlns:a16="http://schemas.microsoft.com/office/drawing/2014/main" id="{3B54B7AE-A794-D13B-86FE-08CD7C16AA5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14400" y="6045889"/>
            <a:ext cx="7245627" cy="184666"/>
          </a:xfrm>
        </p:spPr>
        <p:txBody>
          <a:bodyPr anchor="ctr"/>
          <a:lstStyle>
            <a:lvl1pPr algn="l">
              <a:defRPr sz="1200" b="0" i="0">
                <a:solidFill>
                  <a:srgbClr val="D2571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PRÉSENTATION DATE 2024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2F745ED-4B89-4435-7E0F-6AFA98506655}"/>
              </a:ext>
            </a:extLst>
          </p:cNvPr>
          <p:cNvSpPr/>
          <p:nvPr userDrawn="1"/>
        </p:nvSpPr>
        <p:spPr>
          <a:xfrm>
            <a:off x="609599" y="533401"/>
            <a:ext cx="11049000" cy="5791199"/>
          </a:xfrm>
          <a:prstGeom prst="rect">
            <a:avLst/>
          </a:prstGeom>
          <a:noFill/>
          <a:ln w="12700">
            <a:solidFill>
              <a:srgbClr val="D2571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v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7A4FDEC9-B15F-DC77-1805-D167AC4D2F5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3100" y="350801"/>
            <a:ext cx="685800" cy="1030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3066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Only">
    <p:bg>
      <p:bgPr>
        <a:solidFill>
          <a:srgbClr val="D2571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9AF06D63-6BBF-DF47-1926-566D058F9FA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4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6" name="Espace réservé du texte 25">
            <a:extLst>
              <a:ext uri="{FF2B5EF4-FFF2-40B4-BE49-F238E27FC236}">
                <a16:creationId xmlns:a16="http://schemas.microsoft.com/office/drawing/2014/main" id="{50272917-E105-A4F6-7D34-08F2C18B450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9599" y="1828805"/>
            <a:ext cx="10972775" cy="288317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7200" b="1" i="0">
                <a:solidFill>
                  <a:schemeClr val="bg1"/>
                </a:solidFill>
                <a:latin typeface="Gill Sans" panose="020B0502020104020203" pitchFamily="34" charset="-79"/>
                <a:cs typeface="Gill Sans" panose="020B0502020104020203" pitchFamily="34" charset="-79"/>
              </a:defRPr>
            </a:lvl1pPr>
          </a:lstStyle>
          <a:p>
            <a:pPr lvl="0"/>
            <a:r>
              <a:rPr lang="fr-FR" dirty="0"/>
              <a:t>TITRE DE LA</a:t>
            </a:r>
          </a:p>
          <a:p>
            <a:pPr lvl="0"/>
            <a:r>
              <a:rPr lang="fr-FR" dirty="0"/>
              <a:t>PRÉSENTATION</a:t>
            </a:r>
          </a:p>
        </p:txBody>
      </p: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92F1CB04-0794-EE99-A810-2CA9B02F1109}"/>
              </a:ext>
            </a:extLst>
          </p:cNvPr>
          <p:cNvCxnSpPr>
            <a:cxnSpLocks/>
          </p:cNvCxnSpPr>
          <p:nvPr userDrawn="1"/>
        </p:nvCxnSpPr>
        <p:spPr>
          <a:xfrm>
            <a:off x="6416661" y="1449293"/>
            <a:ext cx="5775339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id="{B353F6AF-CB83-E8B3-7921-D8D80AEBEC45}"/>
              </a:ext>
            </a:extLst>
          </p:cNvPr>
          <p:cNvCxnSpPr>
            <a:cxnSpLocks/>
          </p:cNvCxnSpPr>
          <p:nvPr userDrawn="1"/>
        </p:nvCxnSpPr>
        <p:spPr>
          <a:xfrm>
            <a:off x="-19051" y="1458680"/>
            <a:ext cx="5794362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E39A78CE-B6CA-BC87-A43B-FE65D3365FC9}"/>
              </a:ext>
            </a:extLst>
          </p:cNvPr>
          <p:cNvSpPr/>
          <p:nvPr userDrawn="1"/>
        </p:nvSpPr>
        <p:spPr>
          <a:xfrm>
            <a:off x="6038836" y="0"/>
            <a:ext cx="1524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v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272EAB8-6EA6-587C-4B4A-779723CD1078}"/>
              </a:ext>
            </a:extLst>
          </p:cNvPr>
          <p:cNvSpPr/>
          <p:nvPr userDrawn="1"/>
        </p:nvSpPr>
        <p:spPr>
          <a:xfrm>
            <a:off x="6038836" y="6493565"/>
            <a:ext cx="1524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v</a:t>
            </a:r>
          </a:p>
        </p:txBody>
      </p: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07A1DC51-7C59-3B86-E74D-5472B4C50627}"/>
              </a:ext>
            </a:extLst>
          </p:cNvPr>
          <p:cNvCxnSpPr>
            <a:cxnSpLocks/>
          </p:cNvCxnSpPr>
          <p:nvPr userDrawn="1"/>
        </p:nvCxnSpPr>
        <p:spPr>
          <a:xfrm>
            <a:off x="0" y="5279171"/>
            <a:ext cx="12192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u texte 22">
            <a:extLst>
              <a:ext uri="{FF2B5EF4-FFF2-40B4-BE49-F238E27FC236}">
                <a16:creationId xmlns:a16="http://schemas.microsoft.com/office/drawing/2014/main" id="{D8D88BB2-1435-09F4-8168-BF9BFA9F535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4118545"/>
            <a:ext cx="12192000" cy="276999"/>
          </a:xfrm>
        </p:spPr>
        <p:txBody>
          <a:bodyPr/>
          <a:lstStyle>
            <a:lvl1pPr algn="ctr">
              <a:defRPr sz="1800" b="0" i="0" spc="30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SOUS TITRE DE LA PRÉSENTATION</a:t>
            </a:r>
          </a:p>
        </p:txBody>
      </p:sp>
      <p:sp>
        <p:nvSpPr>
          <p:cNvPr id="4" name="Espace réservé du texte 22">
            <a:extLst>
              <a:ext uri="{FF2B5EF4-FFF2-40B4-BE49-F238E27FC236}">
                <a16:creationId xmlns:a16="http://schemas.microsoft.com/office/drawing/2014/main" id="{1EAD6067-3768-C34D-BF55-57B9AD561E1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0" y="6119624"/>
            <a:ext cx="12192000" cy="184663"/>
          </a:xfrm>
        </p:spPr>
        <p:txBody>
          <a:bodyPr/>
          <a:lstStyle>
            <a:lvl1pPr algn="ctr">
              <a:defRPr sz="1200" b="0" i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PRÉSENTATION / DATE 2024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948C5FBF-BD46-7E77-2773-41363BC438C5}"/>
              </a:ext>
            </a:extLst>
          </p:cNvPr>
          <p:cNvSpPr txBox="1"/>
          <p:nvPr userDrawn="1"/>
        </p:nvSpPr>
        <p:spPr>
          <a:xfrm>
            <a:off x="2438400" y="553713"/>
            <a:ext cx="2057400" cy="4137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fr-FR" sz="1600" b="0" i="0" noProof="0" dirty="0">
              <a:solidFill>
                <a:srgbClr val="002455"/>
              </a:solidFill>
              <a:latin typeface="Roboto Light" panose="02000000000000000000" pitchFamily="2" charset="0"/>
              <a:ea typeface="Roboto Light" panose="02000000000000000000" pitchFamily="2" charset="0"/>
              <a:cs typeface="+mn-cs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09AAA9F0-92CF-8108-0B6D-AC7B765FC8A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8312" y="967413"/>
            <a:ext cx="641349" cy="963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484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bg>
      <p:bgPr>
        <a:solidFill>
          <a:srgbClr val="0024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25F4F48-B1E5-BAB3-0CA3-CF76B89E8BD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19200" y="943338"/>
            <a:ext cx="9448800" cy="4975224"/>
          </a:xfrm>
        </p:spPr>
        <p:txBody>
          <a:bodyPr anchor="ctr"/>
          <a:lstStyle>
            <a:lvl1pPr>
              <a:defRPr sz="6000" b="1" i="0">
                <a:solidFill>
                  <a:schemeClr val="bg1"/>
                </a:solidFill>
                <a:latin typeface="Gill Sans" panose="020B0502020104020203" pitchFamily="34" charset="-79"/>
                <a:cs typeface="Gill Sans" panose="020B0502020104020203" pitchFamily="34" charset="-79"/>
              </a:defRPr>
            </a:lvl1pPr>
          </a:lstStyle>
          <a:p>
            <a:pPr lvl="0"/>
            <a:r>
              <a:rPr lang="fr-FR" dirty="0"/>
              <a:t>LE TENNIS, C’EST PLUS QU’UN SPORT. </a:t>
            </a:r>
            <a:br>
              <a:rPr lang="fr-FR" dirty="0"/>
            </a:br>
            <a:r>
              <a:rPr lang="fr-FR" dirty="0"/>
              <a:t>C’EST UN ART, AU MÊME TITRE QUE LA DANSE.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6ABBAB4-CE26-1A68-73D0-B931EA9033F6}"/>
              </a:ext>
            </a:extLst>
          </p:cNvPr>
          <p:cNvSpPr/>
          <p:nvPr userDrawn="1"/>
        </p:nvSpPr>
        <p:spPr>
          <a:xfrm>
            <a:off x="685800" y="694764"/>
            <a:ext cx="10744200" cy="5497410"/>
          </a:xfrm>
          <a:prstGeom prst="rect">
            <a:avLst/>
          </a:prstGeom>
          <a:noFill/>
          <a:ln w="12700">
            <a:solidFill>
              <a:srgbClr val="D2571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Espace réservé du texte 28">
            <a:extLst>
              <a:ext uri="{FF2B5EF4-FFF2-40B4-BE49-F238E27FC236}">
                <a16:creationId xmlns:a16="http://schemas.microsoft.com/office/drawing/2014/main" id="{C43B0E10-E56D-797D-6279-DA3ECB59C68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601200" y="3290500"/>
            <a:ext cx="1828800" cy="290900"/>
          </a:xfrm>
        </p:spPr>
        <p:txBody>
          <a:bodyPr/>
          <a:lstStyle>
            <a:lvl1pPr>
              <a:defRPr>
                <a:solidFill>
                  <a:srgbClr val="D25710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fr-FR" dirty="0"/>
              <a:t>Bill Tilden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66E762F-F7EF-434F-68CB-783EE7981613}"/>
              </a:ext>
            </a:extLst>
          </p:cNvPr>
          <p:cNvSpPr/>
          <p:nvPr userDrawn="1"/>
        </p:nvSpPr>
        <p:spPr>
          <a:xfrm>
            <a:off x="685800" y="593289"/>
            <a:ext cx="2362200" cy="228600"/>
          </a:xfrm>
          <a:prstGeom prst="rect">
            <a:avLst/>
          </a:prstGeom>
          <a:solidFill>
            <a:srgbClr val="00245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5" name="Image 34">
            <a:extLst>
              <a:ext uri="{FF2B5EF4-FFF2-40B4-BE49-F238E27FC236}">
                <a16:creationId xmlns:a16="http://schemas.microsoft.com/office/drawing/2014/main" id="{9EE6C4D9-4198-E15C-0A55-D79241166BD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00" y="665826"/>
            <a:ext cx="2286000" cy="83527"/>
          </a:xfrm>
          <a:prstGeom prst="rect">
            <a:avLst/>
          </a:prstGeom>
        </p:spPr>
      </p:pic>
      <p:cxnSp>
        <p:nvCxnSpPr>
          <p:cNvPr id="41" name="Connecteur droit 40">
            <a:extLst>
              <a:ext uri="{FF2B5EF4-FFF2-40B4-BE49-F238E27FC236}">
                <a16:creationId xmlns:a16="http://schemas.microsoft.com/office/drawing/2014/main" id="{4B852EA1-1E04-2847-51C9-A6EC184E77FF}"/>
              </a:ext>
            </a:extLst>
          </p:cNvPr>
          <p:cNvCxnSpPr/>
          <p:nvPr userDrawn="1"/>
        </p:nvCxnSpPr>
        <p:spPr>
          <a:xfrm flipV="1">
            <a:off x="5943600" y="694764"/>
            <a:ext cx="0" cy="219636"/>
          </a:xfrm>
          <a:prstGeom prst="line">
            <a:avLst/>
          </a:prstGeom>
          <a:ln w="12700">
            <a:solidFill>
              <a:srgbClr val="D257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41">
            <a:extLst>
              <a:ext uri="{FF2B5EF4-FFF2-40B4-BE49-F238E27FC236}">
                <a16:creationId xmlns:a16="http://schemas.microsoft.com/office/drawing/2014/main" id="{F9190F38-7656-A83B-B18A-E9FAD0762055}"/>
              </a:ext>
            </a:extLst>
          </p:cNvPr>
          <p:cNvCxnSpPr/>
          <p:nvPr userDrawn="1"/>
        </p:nvCxnSpPr>
        <p:spPr>
          <a:xfrm flipV="1">
            <a:off x="5943600" y="5980442"/>
            <a:ext cx="0" cy="219636"/>
          </a:xfrm>
          <a:prstGeom prst="line">
            <a:avLst/>
          </a:prstGeom>
          <a:ln w="12700">
            <a:solidFill>
              <a:srgbClr val="D257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D479965-05EE-A546-A341-46DEBE640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5200" y="6377940"/>
            <a:ext cx="463232" cy="215444"/>
          </a:xfrm>
        </p:spPr>
        <p:txBody>
          <a:bodyPr/>
          <a:lstStyle>
            <a:lvl1pPr>
              <a:defRPr sz="1400" b="1" i="0">
                <a:latin typeface="Gotham Black" pitchFamily="2" charset="0"/>
              </a:defRPr>
            </a:lvl1pPr>
          </a:lstStyle>
          <a:p>
            <a:fld id="{B6F15528-21DE-4FAA-801E-634DDDAF4B2B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D4DF263D-6AA7-E75B-8F3C-A5F2CE9F1C6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FE73A6A-AB10-E51A-3B08-5350858FCCD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25710">
              <a:alpha val="3119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D7BD05E8-5ECB-AA27-4DA1-2D9B3125F49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66799" y="1647260"/>
            <a:ext cx="10363199" cy="470706"/>
          </a:xfrm>
        </p:spPr>
        <p:txBody>
          <a:bodyPr/>
          <a:lstStyle>
            <a:lvl1pPr>
              <a:lnSpc>
                <a:spcPct val="75000"/>
              </a:lnSpc>
              <a:defRPr sz="4000" b="1" i="0">
                <a:solidFill>
                  <a:schemeClr val="bg1"/>
                </a:solidFill>
                <a:latin typeface="Gill Sans" panose="020B0502020104020203" pitchFamily="34" charset="-79"/>
                <a:cs typeface="Gill Sans" panose="020B0502020104020203" pitchFamily="34" charset="-79"/>
              </a:defRPr>
            </a:lvl1pPr>
          </a:lstStyle>
          <a:p>
            <a:pPr lvl="0"/>
            <a:r>
              <a:rPr lang="fr-FR" dirty="0"/>
              <a:t>INTRODUCTION</a:t>
            </a:r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662F948B-185D-7A7C-E78A-F7A7599E7C3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67400" y="2403492"/>
            <a:ext cx="5562599" cy="2881467"/>
          </a:xfrm>
          <a:ln w="12700">
            <a:solidFill>
              <a:srgbClr val="93959A"/>
            </a:solidFill>
          </a:ln>
        </p:spPr>
        <p:txBody>
          <a:bodyPr lIns="360000" tIns="360000" rIns="360000" bIns="360000" anchor="t"/>
          <a:lstStyle>
            <a:lvl1pPr>
              <a:defRPr sz="1400" b="0" i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Lorem ipsum dolor sit amet, consectetuer adipiscing elit. Maecenas porttitor congue massa. Fusce posuere, magna sed pulvinar ultricies, purus lectus malesuada libero, sit amet commodo magna eros quis urna.</a:t>
            </a:r>
          </a:p>
          <a:p>
            <a:pPr lvl="0"/>
            <a:endParaRPr lang="fr-FR" dirty="0"/>
          </a:p>
          <a:p>
            <a:pPr lvl="0"/>
            <a:r>
              <a:rPr lang="fr-FR" dirty="0"/>
              <a:t>Nunc viverra imperdiet enim. Fusce est. Vivamus a tellus.</a:t>
            </a:r>
          </a:p>
          <a:p>
            <a:pPr lvl="0"/>
            <a:endParaRPr lang="fr-FR" dirty="0"/>
          </a:p>
          <a:p>
            <a:pPr lvl="0"/>
            <a:r>
              <a:rPr lang="fr-FR" dirty="0"/>
              <a:t>Pellentesque habitant morbi tristique senectus et netus et malesuada fames ac turpis egestas. Proin pharetra nonummy pede. Mauris et </a:t>
            </a:r>
            <a:r>
              <a:rPr lang="fr-FR" dirty="0" err="1"/>
              <a:t>orci</a:t>
            </a:r>
            <a:r>
              <a:rPr lang="fr-FR" dirty="0"/>
              <a:t>.</a:t>
            </a:r>
          </a:p>
        </p:txBody>
      </p:sp>
      <p:pic>
        <p:nvPicPr>
          <p:cNvPr id="23" name="Image 22">
            <a:extLst>
              <a:ext uri="{FF2B5EF4-FFF2-40B4-BE49-F238E27FC236}">
                <a16:creationId xmlns:a16="http://schemas.microsoft.com/office/drawing/2014/main" id="{1AC3ED19-71A8-EB2E-99A3-00A9913FE0E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00" y="665826"/>
            <a:ext cx="2286000" cy="83527"/>
          </a:xfrm>
          <a:prstGeom prst="rect">
            <a:avLst/>
          </a:prstGeom>
        </p:spPr>
      </p:pic>
      <p:cxnSp>
        <p:nvCxnSpPr>
          <p:cNvPr id="37" name="Connecteur droit 36">
            <a:extLst>
              <a:ext uri="{FF2B5EF4-FFF2-40B4-BE49-F238E27FC236}">
                <a16:creationId xmlns:a16="http://schemas.microsoft.com/office/drawing/2014/main" id="{6BEF7F8C-AA2A-F107-FEFF-B6635440F1A4}"/>
              </a:ext>
            </a:extLst>
          </p:cNvPr>
          <p:cNvCxnSpPr>
            <a:cxnSpLocks/>
          </p:cNvCxnSpPr>
          <p:nvPr userDrawn="1"/>
        </p:nvCxnSpPr>
        <p:spPr>
          <a:xfrm>
            <a:off x="3048000" y="694764"/>
            <a:ext cx="10953751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37">
            <a:extLst>
              <a:ext uri="{FF2B5EF4-FFF2-40B4-BE49-F238E27FC236}">
                <a16:creationId xmlns:a16="http://schemas.microsoft.com/office/drawing/2014/main" id="{FB28E1F3-7815-2D94-A7E0-F3D7ECA7582A}"/>
              </a:ext>
            </a:extLst>
          </p:cNvPr>
          <p:cNvCxnSpPr>
            <a:cxnSpLocks/>
          </p:cNvCxnSpPr>
          <p:nvPr userDrawn="1"/>
        </p:nvCxnSpPr>
        <p:spPr>
          <a:xfrm>
            <a:off x="-19051" y="698500"/>
            <a:ext cx="61595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900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3621ACE-15BF-FFA9-8C5D-A1F8FE0B1CC6}"/>
              </a:ext>
            </a:extLst>
          </p:cNvPr>
          <p:cNvSpPr/>
          <p:nvPr userDrawn="1"/>
        </p:nvSpPr>
        <p:spPr>
          <a:xfrm>
            <a:off x="0" y="0"/>
            <a:ext cx="6172200" cy="6858000"/>
          </a:xfrm>
          <a:prstGeom prst="rect">
            <a:avLst/>
          </a:prstGeom>
          <a:solidFill>
            <a:srgbClr val="D2571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021C26A8-395E-F1F8-42AB-AFE2441336DC}"/>
              </a:ext>
            </a:extLst>
          </p:cNvPr>
          <p:cNvSpPr txBox="1"/>
          <p:nvPr userDrawn="1"/>
        </p:nvSpPr>
        <p:spPr>
          <a:xfrm>
            <a:off x="8458200" y="3244334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Image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4201C275-F925-E5A0-365D-56BF67AD4F8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858083"/>
            <a:ext cx="4953000" cy="470706"/>
          </a:xfrm>
        </p:spPr>
        <p:txBody>
          <a:bodyPr anchor="t"/>
          <a:lstStyle>
            <a:lvl1pPr>
              <a:lnSpc>
                <a:spcPct val="75000"/>
              </a:lnSpc>
              <a:defRPr sz="4000" b="1" i="0">
                <a:solidFill>
                  <a:schemeClr val="bg1"/>
                </a:solidFill>
                <a:latin typeface="Gill Sans" panose="020B0502020104020203" pitchFamily="34" charset="-79"/>
                <a:cs typeface="Gill Sans" panose="020B0502020104020203" pitchFamily="34" charset="-79"/>
              </a:defRPr>
            </a:lvl1pPr>
          </a:lstStyle>
          <a:p>
            <a:pPr lvl="0"/>
            <a:r>
              <a:rPr lang="fr-FR" dirty="0"/>
              <a:t>TITRE SLIDE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03F26400-B6AB-5B03-8AA8-8DE2CEAB009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5800" y="2514600"/>
            <a:ext cx="4953000" cy="2954655"/>
          </a:xfrm>
        </p:spPr>
        <p:txBody>
          <a:bodyPr/>
          <a:lstStyle>
            <a:lvl1pPr>
              <a:defRPr sz="1600" b="0" i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Lorem ipsum dolor sit amet, consectetuer adipiscing elit. Maecenas porttitor congue massa. Fusce posuere, magna sed pulvinar ultricies, purus lectus malesuada libero, sit amet commodo magna eros quis urna.</a:t>
            </a:r>
          </a:p>
          <a:p>
            <a:pPr lvl="0"/>
            <a:endParaRPr lang="fr-FR" dirty="0"/>
          </a:p>
          <a:p>
            <a:pPr lvl="0"/>
            <a:r>
              <a:rPr lang="fr-FR" dirty="0"/>
              <a:t>Nunc viverra imperdiet enim. Fusce est. Vivamus a tellus.</a:t>
            </a:r>
          </a:p>
          <a:p>
            <a:pPr lvl="0"/>
            <a:endParaRPr lang="fr-FR" dirty="0"/>
          </a:p>
          <a:p>
            <a:pPr lvl="0"/>
            <a:r>
              <a:rPr lang="fr-FR" dirty="0"/>
              <a:t>Pellentesque habitant morbi tristique senectus et netus et malesuada fames ac turpis egestas. Proin pharetra nonummy pede. Mauris et orci.</a:t>
            </a:r>
          </a:p>
          <a:p>
            <a:pPr lvl="0"/>
            <a:endParaRPr lang="fr-FR" dirty="0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750FB0F5-D014-6275-0845-6B8D52109D7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00" y="665826"/>
            <a:ext cx="2286000" cy="83527"/>
          </a:xfrm>
          <a:prstGeom prst="rect">
            <a:avLst/>
          </a:prstGeom>
        </p:spPr>
      </p:pic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id="{C5FD2A47-6242-E98B-AEA1-6749759185CF}"/>
              </a:ext>
            </a:extLst>
          </p:cNvPr>
          <p:cNvCxnSpPr>
            <a:cxnSpLocks/>
          </p:cNvCxnSpPr>
          <p:nvPr userDrawn="1"/>
        </p:nvCxnSpPr>
        <p:spPr>
          <a:xfrm>
            <a:off x="3048000" y="694764"/>
            <a:ext cx="10953751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6DEF4286-3E39-5258-1849-C107550C73F5}"/>
              </a:ext>
            </a:extLst>
          </p:cNvPr>
          <p:cNvCxnSpPr>
            <a:cxnSpLocks/>
          </p:cNvCxnSpPr>
          <p:nvPr userDrawn="1"/>
        </p:nvCxnSpPr>
        <p:spPr>
          <a:xfrm>
            <a:off x="-19051" y="698500"/>
            <a:ext cx="61595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0629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3621ACE-15BF-FFA9-8C5D-A1F8FE0B1CC6}"/>
              </a:ext>
            </a:extLst>
          </p:cNvPr>
          <p:cNvSpPr/>
          <p:nvPr userDrawn="1"/>
        </p:nvSpPr>
        <p:spPr>
          <a:xfrm>
            <a:off x="0" y="0"/>
            <a:ext cx="6172200" cy="6858000"/>
          </a:xfrm>
          <a:prstGeom prst="rect">
            <a:avLst/>
          </a:prstGeom>
          <a:solidFill>
            <a:srgbClr val="00245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021C26A8-395E-F1F8-42AB-AFE2441336DC}"/>
              </a:ext>
            </a:extLst>
          </p:cNvPr>
          <p:cNvSpPr txBox="1"/>
          <p:nvPr userDrawn="1"/>
        </p:nvSpPr>
        <p:spPr>
          <a:xfrm>
            <a:off x="8458200" y="3244334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Image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4201C275-F925-E5A0-365D-56BF67AD4F8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858083"/>
            <a:ext cx="4953000" cy="470706"/>
          </a:xfrm>
        </p:spPr>
        <p:txBody>
          <a:bodyPr anchor="t"/>
          <a:lstStyle>
            <a:lvl1pPr>
              <a:lnSpc>
                <a:spcPct val="75000"/>
              </a:lnSpc>
              <a:defRPr sz="4000" b="1" i="0">
                <a:solidFill>
                  <a:srgbClr val="D25710"/>
                </a:solidFill>
                <a:latin typeface="Gill Sans" panose="020B0502020104020203" pitchFamily="34" charset="-79"/>
                <a:cs typeface="Gill Sans" panose="020B0502020104020203" pitchFamily="34" charset="-79"/>
              </a:defRPr>
            </a:lvl1pPr>
          </a:lstStyle>
          <a:p>
            <a:pPr lvl="0"/>
            <a:r>
              <a:rPr lang="fr-FR" dirty="0"/>
              <a:t>TITRE SLIDE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03F26400-B6AB-5B03-8AA8-8DE2CEAB009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5800" y="2514600"/>
            <a:ext cx="4953000" cy="2954655"/>
          </a:xfrm>
        </p:spPr>
        <p:txBody>
          <a:bodyPr/>
          <a:lstStyle>
            <a:lvl1pPr>
              <a:defRPr sz="1600" b="0" i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Lorem ipsum dolor sit amet, consectetuer adipiscing elit. Maecenas porttitor congue massa. Fusce posuere, magna sed pulvinar ultricies, purus lectus malesuada libero, sit amet commodo magna eros quis urna.</a:t>
            </a:r>
          </a:p>
          <a:p>
            <a:pPr lvl="0"/>
            <a:endParaRPr lang="fr-FR" dirty="0"/>
          </a:p>
          <a:p>
            <a:pPr lvl="0"/>
            <a:r>
              <a:rPr lang="fr-FR" dirty="0"/>
              <a:t>Nunc viverra imperdiet enim. Fusce est. Vivamus a tellus.</a:t>
            </a:r>
          </a:p>
          <a:p>
            <a:pPr lvl="0"/>
            <a:endParaRPr lang="fr-FR" dirty="0"/>
          </a:p>
          <a:p>
            <a:pPr lvl="0"/>
            <a:r>
              <a:rPr lang="fr-FR" dirty="0"/>
              <a:t>Pellentesque habitant morbi tristique senectus et netus et malesuada fames ac turpis egestas. Proin pharetra nonummy pede. Mauris et orci.</a:t>
            </a:r>
          </a:p>
          <a:p>
            <a:pPr lvl="0"/>
            <a:endParaRPr lang="fr-FR" dirty="0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750FB0F5-D014-6275-0845-6B8D52109D7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00" y="665826"/>
            <a:ext cx="2286000" cy="83527"/>
          </a:xfrm>
          <a:prstGeom prst="rect">
            <a:avLst/>
          </a:prstGeom>
        </p:spPr>
      </p:pic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id="{C5FD2A47-6242-E98B-AEA1-6749759185CF}"/>
              </a:ext>
            </a:extLst>
          </p:cNvPr>
          <p:cNvCxnSpPr>
            <a:cxnSpLocks/>
          </p:cNvCxnSpPr>
          <p:nvPr userDrawn="1"/>
        </p:nvCxnSpPr>
        <p:spPr>
          <a:xfrm>
            <a:off x="3048000" y="694764"/>
            <a:ext cx="3124200" cy="0"/>
          </a:xfrm>
          <a:prstGeom prst="line">
            <a:avLst/>
          </a:prstGeom>
          <a:ln w="12700">
            <a:solidFill>
              <a:srgbClr val="D257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6DEF4286-3E39-5258-1849-C107550C73F5}"/>
              </a:ext>
            </a:extLst>
          </p:cNvPr>
          <p:cNvCxnSpPr>
            <a:cxnSpLocks/>
          </p:cNvCxnSpPr>
          <p:nvPr userDrawn="1"/>
        </p:nvCxnSpPr>
        <p:spPr>
          <a:xfrm>
            <a:off x="-19051" y="698500"/>
            <a:ext cx="615950" cy="0"/>
          </a:xfrm>
          <a:prstGeom prst="line">
            <a:avLst/>
          </a:prstGeom>
          <a:ln w="12700">
            <a:solidFill>
              <a:srgbClr val="D257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21737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97D7BF74-C6E0-9E99-E83B-2A4EED08F56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4343" y="758608"/>
            <a:ext cx="4953000" cy="615553"/>
          </a:xfrm>
        </p:spPr>
        <p:txBody>
          <a:bodyPr/>
          <a:lstStyle>
            <a:lvl1pPr>
              <a:defRPr sz="4000" b="1" i="0">
                <a:solidFill>
                  <a:srgbClr val="D25710"/>
                </a:solidFill>
                <a:latin typeface="Gill Sans" panose="020B0502020104020203" pitchFamily="34" charset="-79"/>
                <a:cs typeface="Gill Sans" panose="020B0502020104020203" pitchFamily="34" charset="-79"/>
              </a:defRPr>
            </a:lvl1pPr>
          </a:lstStyle>
          <a:p>
            <a:pPr lvl="0"/>
            <a:r>
              <a:rPr lang="fr-FR" dirty="0"/>
              <a:t>TITRE SLIDE</a:t>
            </a:r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9A272B01-4D37-F8B6-61B1-F0F5986C86D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85800" y="2514600"/>
            <a:ext cx="4953000" cy="2954655"/>
          </a:xfrm>
        </p:spPr>
        <p:txBody>
          <a:bodyPr/>
          <a:lstStyle>
            <a:lvl1pPr>
              <a:defRPr sz="1600" b="0" i="0">
                <a:solidFill>
                  <a:srgbClr val="002455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Lorem ipsum dolor sit amet, consectetuer adipiscing elit. Maecenas porttitor congue massa. Fusce posuere, magna sed pulvinar ultricies, purus lectus malesuada libero, sit amet commodo magna eros quis urna.</a:t>
            </a:r>
          </a:p>
          <a:p>
            <a:pPr lvl="0"/>
            <a:endParaRPr lang="fr-FR" dirty="0"/>
          </a:p>
          <a:p>
            <a:pPr lvl="0"/>
            <a:r>
              <a:rPr lang="fr-FR" dirty="0"/>
              <a:t>Nunc viverra imperdiet enim. Fusce est. Vivamus a tellus.</a:t>
            </a:r>
          </a:p>
          <a:p>
            <a:pPr lvl="0"/>
            <a:endParaRPr lang="fr-FR" dirty="0"/>
          </a:p>
          <a:p>
            <a:pPr lvl="0"/>
            <a:r>
              <a:rPr lang="fr-FR" dirty="0"/>
              <a:t>Pellentesque habitant morbi tristique senectus et netus et malesuada fames ac turpis egestas. Proin pharetra nonummy pede. Mauris et orci.</a:t>
            </a:r>
          </a:p>
          <a:p>
            <a:pPr lvl="0"/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0D01A5E2-B52B-6428-8B84-D45EFF142AC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343" y="667342"/>
            <a:ext cx="2286001" cy="83527"/>
          </a:xfrm>
          <a:prstGeom prst="rect">
            <a:avLst/>
          </a:prstGeom>
        </p:spPr>
      </p:pic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292FAE2D-E6E8-4EC5-290B-8EBAB54B53AB}"/>
              </a:ext>
            </a:extLst>
          </p:cNvPr>
          <p:cNvCxnSpPr>
            <a:cxnSpLocks/>
          </p:cNvCxnSpPr>
          <p:nvPr userDrawn="1"/>
        </p:nvCxnSpPr>
        <p:spPr>
          <a:xfrm>
            <a:off x="3048000" y="694764"/>
            <a:ext cx="9144000" cy="0"/>
          </a:xfrm>
          <a:prstGeom prst="line">
            <a:avLst/>
          </a:prstGeom>
          <a:ln w="12700">
            <a:solidFill>
              <a:srgbClr val="D257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26A14D47-9E92-909E-D15E-1BCD7782ADAD}"/>
              </a:ext>
            </a:extLst>
          </p:cNvPr>
          <p:cNvCxnSpPr>
            <a:cxnSpLocks/>
          </p:cNvCxnSpPr>
          <p:nvPr userDrawn="1"/>
        </p:nvCxnSpPr>
        <p:spPr>
          <a:xfrm>
            <a:off x="-19051" y="698500"/>
            <a:ext cx="615950" cy="0"/>
          </a:xfrm>
          <a:prstGeom prst="line">
            <a:avLst/>
          </a:prstGeom>
          <a:ln w="12700">
            <a:solidFill>
              <a:srgbClr val="D257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BEFB2886-62FD-C5D1-8A2F-C7FE755E4474}"/>
              </a:ext>
            </a:extLst>
          </p:cNvPr>
          <p:cNvSpPr/>
          <p:nvPr userDrawn="1"/>
        </p:nvSpPr>
        <p:spPr>
          <a:xfrm>
            <a:off x="6172200" y="0"/>
            <a:ext cx="6019800" cy="6858000"/>
          </a:xfrm>
          <a:prstGeom prst="rect">
            <a:avLst/>
          </a:prstGeom>
          <a:solidFill>
            <a:srgbClr val="93959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2001804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D226562-6843-234F-80E9-D5621843C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5200" y="6377940"/>
            <a:ext cx="463232" cy="251460"/>
          </a:xfrm>
        </p:spPr>
        <p:txBody>
          <a:bodyPr/>
          <a:lstStyle>
            <a:lvl1pPr>
              <a:defRPr sz="1400" b="0" i="0">
                <a:latin typeface="Gotham Black" pitchFamily="2" charset="0"/>
              </a:defRPr>
            </a:lvl1pPr>
          </a:lstStyle>
          <a:p>
            <a:fld id="{B6F15528-21DE-4FAA-801E-634DDDAF4B2B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3621ACE-15BF-FFA9-8C5D-A1F8FE0B1CC6}"/>
              </a:ext>
            </a:extLst>
          </p:cNvPr>
          <p:cNvSpPr/>
          <p:nvPr userDrawn="1"/>
        </p:nvSpPr>
        <p:spPr>
          <a:xfrm>
            <a:off x="6019800" y="0"/>
            <a:ext cx="6172200" cy="6858000"/>
          </a:xfrm>
          <a:prstGeom prst="rect">
            <a:avLst/>
          </a:prstGeom>
          <a:solidFill>
            <a:srgbClr val="D2571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021C26A8-395E-F1F8-42AB-AFE2441336DC}"/>
              </a:ext>
            </a:extLst>
          </p:cNvPr>
          <p:cNvSpPr txBox="1"/>
          <p:nvPr userDrawn="1"/>
        </p:nvSpPr>
        <p:spPr>
          <a:xfrm>
            <a:off x="2057400" y="3244334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Image</a:t>
            </a:r>
          </a:p>
        </p:txBody>
      </p:sp>
      <p:sp>
        <p:nvSpPr>
          <p:cNvPr id="14" name="Espace réservé du texte 5">
            <a:extLst>
              <a:ext uri="{FF2B5EF4-FFF2-40B4-BE49-F238E27FC236}">
                <a16:creationId xmlns:a16="http://schemas.microsoft.com/office/drawing/2014/main" id="{27F21AE6-072F-18DF-676C-31F7A43834E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55487" y="889252"/>
            <a:ext cx="5219700" cy="471155"/>
          </a:xfrm>
        </p:spPr>
        <p:txBody>
          <a:bodyPr anchor="t"/>
          <a:lstStyle>
            <a:lvl1pPr>
              <a:lnSpc>
                <a:spcPct val="75000"/>
              </a:lnSpc>
              <a:defRPr sz="4000" b="1" i="0">
                <a:solidFill>
                  <a:schemeClr val="bg1"/>
                </a:solidFill>
                <a:latin typeface="Gill Sans" panose="020B0502020104020203" pitchFamily="34" charset="-79"/>
                <a:cs typeface="Gill Sans" panose="020B0502020104020203" pitchFamily="34" charset="-79"/>
              </a:defRPr>
            </a:lvl1pPr>
          </a:lstStyle>
          <a:p>
            <a:pPr lvl="0"/>
            <a:r>
              <a:rPr lang="fr-FR" dirty="0"/>
              <a:t>TITRE SLIDE</a:t>
            </a:r>
          </a:p>
        </p:txBody>
      </p:sp>
      <p:sp>
        <p:nvSpPr>
          <p:cNvPr id="15" name="Espace réservé du texte 7">
            <a:extLst>
              <a:ext uri="{FF2B5EF4-FFF2-40B4-BE49-F238E27FC236}">
                <a16:creationId xmlns:a16="http://schemas.microsoft.com/office/drawing/2014/main" id="{475500E5-CEF9-EE4D-8302-75C5017FD21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93587" y="2514600"/>
            <a:ext cx="5181600" cy="2708434"/>
          </a:xfrm>
        </p:spPr>
        <p:txBody>
          <a:bodyPr/>
          <a:lstStyle>
            <a:lvl1pPr>
              <a:defRPr sz="1600" b="0" i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Lorem ipsum dolor sit amet, consectetuer adipiscing elit. Maecenas porttitor congue massa. Fusce posuere, magna sed pulvinar ultricies, purus lectus malesuada libero, sit amet commodo magna eros quis urna.</a:t>
            </a:r>
          </a:p>
          <a:p>
            <a:pPr lvl="0"/>
            <a:endParaRPr lang="fr-FR" dirty="0"/>
          </a:p>
          <a:p>
            <a:pPr lvl="0"/>
            <a:r>
              <a:rPr lang="fr-FR" dirty="0"/>
              <a:t>Nunc viverra imperdiet enim. Fusce est. Vivamus a tellus.</a:t>
            </a:r>
          </a:p>
          <a:p>
            <a:pPr lvl="0"/>
            <a:endParaRPr lang="fr-FR" dirty="0"/>
          </a:p>
          <a:p>
            <a:pPr lvl="0"/>
            <a:r>
              <a:rPr lang="fr-FR" dirty="0"/>
              <a:t>Pellentesque habitant morbi tristique senectus et netus et malesuada fames ac turpis egestas. Proin pharetra nonummy pede. Mauris et orci.</a:t>
            </a:r>
          </a:p>
          <a:p>
            <a:pPr lvl="0"/>
            <a:endParaRPr lang="fr-FR" dirty="0"/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211BD985-63DC-26E5-CC3E-DB8CA3186F6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2251" y="677758"/>
            <a:ext cx="2286000" cy="83527"/>
          </a:xfrm>
          <a:prstGeom prst="rect">
            <a:avLst/>
          </a:prstGeom>
        </p:spPr>
      </p:pic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04983F32-96A5-FF42-A297-867583ED1B5C}"/>
              </a:ext>
            </a:extLst>
          </p:cNvPr>
          <p:cNvCxnSpPr>
            <a:cxnSpLocks/>
          </p:cNvCxnSpPr>
          <p:nvPr userDrawn="1"/>
        </p:nvCxnSpPr>
        <p:spPr>
          <a:xfrm>
            <a:off x="8901750" y="716844"/>
            <a:ext cx="3290250" cy="0"/>
          </a:xfrm>
          <a:prstGeom prst="line">
            <a:avLst/>
          </a:prstGeom>
          <a:ln w="12700">
            <a:solidFill>
              <a:srgbClr val="D257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4BB0ECFA-0A85-DBDE-8845-3EB0CC34CF97}"/>
              </a:ext>
            </a:extLst>
          </p:cNvPr>
          <p:cNvCxnSpPr>
            <a:cxnSpLocks/>
          </p:cNvCxnSpPr>
          <p:nvPr userDrawn="1"/>
        </p:nvCxnSpPr>
        <p:spPr>
          <a:xfrm>
            <a:off x="6019800" y="716844"/>
            <a:ext cx="500701" cy="0"/>
          </a:xfrm>
          <a:prstGeom prst="line">
            <a:avLst/>
          </a:prstGeom>
          <a:ln w="12700">
            <a:solidFill>
              <a:srgbClr val="D257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3793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53055" y="486266"/>
            <a:ext cx="10892239" cy="330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07299" y="1711896"/>
            <a:ext cx="10783750" cy="42919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7439" y="6377940"/>
            <a:ext cx="3903472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1</a:t>
            </a: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917" y="6377940"/>
            <a:ext cx="28056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82812" y="6377940"/>
            <a:ext cx="28056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5" r:id="rId2"/>
    <p:sldLayoutId id="2147483694" r:id="rId3"/>
    <p:sldLayoutId id="2147483662" r:id="rId4"/>
    <p:sldLayoutId id="2147483673" r:id="rId5"/>
    <p:sldLayoutId id="2147483674" r:id="rId6"/>
    <p:sldLayoutId id="2147483687" r:id="rId7"/>
    <p:sldLayoutId id="2147483681" r:id="rId8"/>
    <p:sldLayoutId id="2147483683" r:id="rId9"/>
    <p:sldLayoutId id="2147483688" r:id="rId10"/>
    <p:sldLayoutId id="2147483686" r:id="rId11"/>
    <p:sldLayoutId id="2147483685" r:id="rId12"/>
    <p:sldLayoutId id="2147483690" r:id="rId13"/>
    <p:sldLayoutId id="2147483684" r:id="rId14"/>
    <p:sldLayoutId id="2147483693" r:id="rId15"/>
  </p:sldLayoutIdLst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proshop.fft.fr/kits-tennis-scolaire/55969-219751-kit-fft-tennis-a-lecole.html#/429-vendeur-fft" TargetMode="External"/><Relationship Id="rId2" Type="http://schemas.openxmlformats.org/officeDocument/2006/relationships/hyperlink" Target="https://proshop.fft.fr/kits-tennis-scolaire/55854-219159-kit-fft-de-la-cour-au-court.html#/429-vendeur-fft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hyperlink" Target="https://proshop.fft.fr/kits-tennis-scolaire/55852-219155-kit-fft-shortennis-complet-avec-filets-transverses.html#/429-vendeur-fft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uidedudirigeant.fft.fr/wp-content/uploads/2023/11/LIVRET-Formation-ShorTennis-2023-2024.pdf" TargetMode="External"/><Relationship Id="rId2" Type="http://schemas.openxmlformats.org/officeDocument/2006/relationships/hyperlink" Target="https://www.reseau-canope.fr/de-la-cour-au-court/#Prehome" TargetMode="Externa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uidedudirigeant.fft.fr/wp-content/uploads/2012/02/FFT_diplome.pdf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uidedudirigeant.fft.fr/enseignement-competition/scolaire-universitaire/tennis-scolaire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proshop.fft.fr/kits-tennis-scolaire/55854-219159-kit-fft-de-la-cour-au-court.html#/429-vendeur-fft" TargetMode="External"/><Relationship Id="rId2" Type="http://schemas.openxmlformats.org/officeDocument/2006/relationships/hyperlink" Target="https://www.reseau-canope.fr/de-la-cour-au-court/#Prehome" TargetMode="External"/><Relationship Id="rId1" Type="http://schemas.openxmlformats.org/officeDocument/2006/relationships/slideLayout" Target="../slideLayouts/slideLayout14.xml"/><Relationship Id="rId6" Type="http://schemas.openxmlformats.org/officeDocument/2006/relationships/hyperlink" Target="http://www.guidedudirigeant.fft.fr/enseignement-competition/scolaire-universitaire/tennis-scolaire/" TargetMode="External"/><Relationship Id="rId5" Type="http://schemas.openxmlformats.org/officeDocument/2006/relationships/hyperlink" Target="https://proshop.fft.fr/kits-tennis-scolaire/55969-219751-kit-fft-tennis-a-lecole.html#/429-vendeur-fft" TargetMode="Externa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www.guidedudirigeant.fft.fr/wp-content/uploads/2023/11/Livret-RSAO-Tennis_DOCUMENT_PARTENARIAL_V_DEF.pdf" TargetMode="Externa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uidedudirigeant.fft.fr/wp-content/uploads/2023/11/LIVRET-Formation-ShorTennis-2023-2024.pdf" TargetMode="External"/><Relationship Id="rId7" Type="http://schemas.openxmlformats.org/officeDocument/2006/relationships/hyperlink" Target="http://www.guidedudirigeant.fft.fr/enseignement-competition/scolaire-universitaire/tennis-scolaire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3.png"/><Relationship Id="rId5" Type="http://schemas.openxmlformats.org/officeDocument/2006/relationships/hyperlink" Target="http://www.guidedudirigeant.fft.fr/wp-content/uploads/2022/03/03-R%C3%A8glement_Rencontres-par-%C3%A9quipes-ShorTennis.pdf" TargetMode="External"/><Relationship Id="rId4" Type="http://schemas.openxmlformats.org/officeDocument/2006/relationships/hyperlink" Target="https://proshop.fft.fr/kits-tennis-scolaire/55852-219155-kit-fft-shortennis-complet-avec-filets-transverses.html#/429-vendeur-fft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www.guidedudirigeant.fft.fr/enseignement-competition/scolaire-universitaire/tennis-scolaire/" TargetMode="Externa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33709A0D-A5E4-B842-9172-2FF66C87A3D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2973" y="2895600"/>
            <a:ext cx="11049000" cy="1071759"/>
          </a:xfrm>
        </p:spPr>
        <p:txBody>
          <a:bodyPr/>
          <a:lstStyle/>
          <a:p>
            <a:r>
              <a:rPr lang="fr-FR" dirty="0"/>
              <a:t>TENNIS SCOLAIRE</a:t>
            </a:r>
          </a:p>
          <a:p>
            <a:r>
              <a:rPr lang="fr-FR" sz="3600" dirty="0"/>
              <a:t>Pour une collaboration gagnante</a:t>
            </a:r>
          </a:p>
          <a:p>
            <a:r>
              <a:rPr lang="fr-FR" sz="3600" dirty="0"/>
              <a:t>Ecole x Ville x Club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60105B7-50F0-9198-456F-34CD8A24527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/>
              <a:t>Juillet 2024</a:t>
            </a:r>
          </a:p>
        </p:txBody>
      </p:sp>
    </p:spTree>
    <p:extLst>
      <p:ext uri="{BB962C8B-B14F-4D97-AF65-F5344CB8AC3E}">
        <p14:creationId xmlns:p14="http://schemas.microsoft.com/office/powerpoint/2010/main" val="30758768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9A41FFB5-B2B1-C8BA-C872-A0099922798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85800" y="858083"/>
            <a:ext cx="4953000" cy="470706"/>
          </a:xfrm>
        </p:spPr>
        <p:txBody>
          <a:bodyPr/>
          <a:lstStyle/>
          <a:p>
            <a:r>
              <a:rPr lang="fr-FR" dirty="0"/>
              <a:t>FINANCEMENT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818EBC5-970F-5863-7A73-695D6732D3C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85800" y="1524000"/>
            <a:ext cx="5105401" cy="4924425"/>
          </a:xfrm>
        </p:spPr>
        <p:txBody>
          <a:bodyPr/>
          <a:lstStyle/>
          <a:p>
            <a:r>
              <a:rPr lang="fr-FR" b="1" dirty="0">
                <a:solidFill>
                  <a:srgbClr val="FFC000"/>
                </a:solidFill>
              </a:rPr>
              <a:t>Plusieurs modalités financières existent :</a:t>
            </a:r>
          </a:p>
          <a:p>
            <a:endParaRPr lang="fr-FR" b="1" dirty="0"/>
          </a:p>
          <a:p>
            <a:pPr marL="285750" indent="-285750">
              <a:buFontTx/>
              <a:buChar char="-"/>
            </a:pPr>
            <a:r>
              <a:rPr lang="fr-FR" dirty="0"/>
              <a:t>Engagement bénévole du club (gratuité)</a:t>
            </a:r>
          </a:p>
          <a:p>
            <a:pPr marL="285750" indent="-285750">
              <a:buFontTx/>
              <a:buChar char="-"/>
            </a:pPr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/>
              <a:t>Aides de la ligue et/ou de l’ANS à destination du club si validation d’un projet club « Tennis Scolaire »</a:t>
            </a:r>
          </a:p>
          <a:p>
            <a:pPr marL="285750" indent="-285750">
              <a:buFontTx/>
              <a:buChar char="-"/>
            </a:pPr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/>
              <a:t>Achat des kits de matériel </a:t>
            </a:r>
            <a:r>
              <a:rPr lang="fr-FR" dirty="0">
                <a:hlinkClick r:id="rId2"/>
              </a:rPr>
              <a:t>De la Cour au Court</a:t>
            </a:r>
            <a:r>
              <a:rPr lang="fr-FR" dirty="0"/>
              <a:t>, </a:t>
            </a:r>
            <a:r>
              <a:rPr lang="fr-FR" dirty="0">
                <a:hlinkClick r:id="rId3"/>
              </a:rPr>
              <a:t>Tennis à l’Ecole</a:t>
            </a:r>
            <a:r>
              <a:rPr lang="fr-FR" dirty="0"/>
              <a:t> ou </a:t>
            </a:r>
            <a:r>
              <a:rPr lang="fr-FR" dirty="0" err="1">
                <a:hlinkClick r:id="rId4"/>
              </a:rPr>
              <a:t>ShorTennis</a:t>
            </a:r>
            <a:r>
              <a:rPr lang="fr-FR" dirty="0"/>
              <a:t> par le club, la ligue, la mairie, l’école ou l’AS sur Proshop FFT</a:t>
            </a:r>
          </a:p>
          <a:p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/>
              <a:t>Gratuité ou tarif préférentiel de location de terrains dans le cadre des compétitions UNSS / UGSEL</a:t>
            </a:r>
          </a:p>
          <a:p>
            <a:pPr marL="285750" indent="-285750">
              <a:buFontTx/>
              <a:buChar char="-"/>
            </a:pPr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/>
              <a:t>Contribution de l’école ou de l’AS à la rémunération de l’enseignant professionnel du club FFT</a:t>
            </a:r>
          </a:p>
          <a:p>
            <a:pPr marL="285750" indent="-285750">
              <a:buFontTx/>
              <a:buChar char="-"/>
            </a:pPr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/>
              <a:t>Gratuité de la licence scolaire FFT (couverte par le club ou la ligue) ou à financer par l’établissement scolaire si autorisée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64A1FF64-595B-4BD1-9B37-9D16A5AB0A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19937" y="4461164"/>
            <a:ext cx="4114799" cy="2244436"/>
          </a:xfrm>
          <a:prstGeom prst="rect">
            <a:avLst/>
          </a:prstGeom>
        </p:spPr>
      </p:pic>
      <p:pic>
        <p:nvPicPr>
          <p:cNvPr id="1028" name="Picture 4" descr="Kit FFT Tennis à l'école">
            <a:extLst>
              <a:ext uri="{FF2B5EF4-FFF2-40B4-BE49-F238E27FC236}">
                <a16:creationId xmlns:a16="http://schemas.microsoft.com/office/drawing/2014/main" id="{D84AE825-E9F9-448D-9C0C-E08714F4D4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00" b="18000"/>
          <a:stretch/>
        </p:blipFill>
        <p:spPr bwMode="auto">
          <a:xfrm>
            <a:off x="6315077" y="685800"/>
            <a:ext cx="5724521" cy="3663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17757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29692D6E-E5D0-4A86-593A-8B14AB770AF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540499" y="758608"/>
            <a:ext cx="4953000" cy="1231106"/>
          </a:xfrm>
        </p:spPr>
        <p:txBody>
          <a:bodyPr/>
          <a:lstStyle/>
          <a:p>
            <a:r>
              <a:rPr lang="fr-FR" dirty="0"/>
              <a:t>ENCADREMENT PEDAGOGIQUE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BB696A5-973E-CE1E-F9AA-2ABA97136E9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551956" y="2121217"/>
            <a:ext cx="4953000" cy="4547399"/>
          </a:xfrm>
        </p:spPr>
        <p:txBody>
          <a:bodyPr/>
          <a:lstStyle/>
          <a:p>
            <a:pPr algn="just"/>
            <a:r>
              <a:rPr lang="fr-FR" b="1" dirty="0"/>
              <a:t>Le professeur des écoles ou l’animateur d’AS est le chef de projet pédagogique et a la responsabilité du groupe d’élèves encadrés.</a:t>
            </a:r>
          </a:p>
          <a:p>
            <a:pPr algn="just"/>
            <a:endParaRPr lang="fr-FR" sz="900" dirty="0"/>
          </a:p>
          <a:p>
            <a:pPr algn="just"/>
            <a:r>
              <a:rPr lang="fr-FR" b="1" dirty="0"/>
              <a:t>L’enseignant professionnel du club l’accompagne </a:t>
            </a:r>
            <a:r>
              <a:rPr lang="fr-FR" dirty="0"/>
              <a:t>dans la mise en œuvre du projet pédagogique             (pas de substitution de rôle). </a:t>
            </a:r>
          </a:p>
          <a:p>
            <a:pPr algn="just"/>
            <a:endParaRPr lang="fr-FR" sz="1000" dirty="0"/>
          </a:p>
          <a:p>
            <a:pPr algn="just"/>
            <a:r>
              <a:rPr lang="fr-FR" dirty="0">
                <a:solidFill>
                  <a:srgbClr val="D25710"/>
                </a:solidFill>
              </a:rPr>
              <a:t>Si intervention dans le cadre du dispositif </a:t>
            </a:r>
            <a:r>
              <a:rPr lang="fr-FR" b="1" dirty="0">
                <a:solidFill>
                  <a:srgbClr val="D25710"/>
                </a:solidFill>
              </a:rPr>
              <a:t>Tennis à l’Ecole</a:t>
            </a:r>
            <a:r>
              <a:rPr lang="fr-FR" dirty="0"/>
              <a:t>, l’enseignant professionnel du club applique les principes d’</a:t>
            </a:r>
            <a:r>
              <a:rPr lang="fr-FR" b="1" dirty="0"/>
              <a:t>optimisation de l’école de tennis </a:t>
            </a:r>
            <a:r>
              <a:rPr lang="fr-FR" dirty="0"/>
              <a:t>et utilise le </a:t>
            </a:r>
            <a:r>
              <a:rPr lang="fr-FR" b="1" dirty="0"/>
              <a:t>matériel évolutif adapté au public encadré</a:t>
            </a:r>
            <a:r>
              <a:rPr lang="fr-FR" dirty="0"/>
              <a:t>. </a:t>
            </a:r>
          </a:p>
          <a:p>
            <a:pPr algn="just"/>
            <a:endParaRPr lang="fr-FR" sz="1000" dirty="0"/>
          </a:p>
          <a:p>
            <a:pPr algn="just"/>
            <a:r>
              <a:rPr lang="fr-FR" dirty="0">
                <a:solidFill>
                  <a:srgbClr val="D25710"/>
                </a:solidFill>
              </a:rPr>
              <a:t>Si intervention dans le cadre du programme </a:t>
            </a:r>
            <a:r>
              <a:rPr lang="fr-FR" b="1" dirty="0">
                <a:solidFill>
                  <a:srgbClr val="D25710"/>
                </a:solidFill>
                <a:hlinkClick r:id="rId2"/>
              </a:rPr>
              <a:t>De la Cour au Court</a:t>
            </a:r>
            <a:r>
              <a:rPr lang="fr-FR" dirty="0"/>
              <a:t>, l’enseignant professionnel du club s’inspire des contenus pédagogiques du webdocumentaire (livrets, vidéos) et utilise le kit de matériel dédié. </a:t>
            </a:r>
          </a:p>
          <a:p>
            <a:pPr algn="just"/>
            <a:endParaRPr lang="fr-FR" sz="1000" dirty="0">
              <a:solidFill>
                <a:srgbClr val="D25710"/>
              </a:solidFill>
            </a:endParaRPr>
          </a:p>
          <a:p>
            <a:pPr algn="just"/>
            <a:r>
              <a:rPr lang="fr-FR" i="1" dirty="0">
                <a:solidFill>
                  <a:srgbClr val="D25710"/>
                </a:solidFill>
              </a:rPr>
              <a:t>Idem</a:t>
            </a:r>
            <a:r>
              <a:rPr lang="fr-FR" dirty="0">
                <a:solidFill>
                  <a:srgbClr val="D25710"/>
                </a:solidFill>
              </a:rPr>
              <a:t> pour le programme </a:t>
            </a:r>
            <a:r>
              <a:rPr lang="fr-FR" b="1" dirty="0" err="1">
                <a:solidFill>
                  <a:srgbClr val="D25710"/>
                </a:solidFill>
                <a:hlinkClick r:id="rId3"/>
              </a:rPr>
              <a:t>ShorTennis</a:t>
            </a:r>
            <a:r>
              <a:rPr lang="fr-FR" dirty="0"/>
              <a:t>.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57F215C0-7461-46B1-B315-ED1B54BD45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487745"/>
            <a:ext cx="5820854" cy="3882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2996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1DF56823-4DC4-D540-2321-7702BF5A435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85800" y="762452"/>
            <a:ext cx="11201400" cy="615553"/>
          </a:xfrm>
        </p:spPr>
        <p:txBody>
          <a:bodyPr/>
          <a:lstStyle/>
          <a:p>
            <a:r>
              <a:rPr lang="fr-FR" dirty="0"/>
              <a:t>EXEMPLES D’ACTIONS « PASSERELLES »</a:t>
            </a:r>
            <a:endParaRPr lang="fr-FR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35A6DB9-6FCC-5D17-4237-4016244F9C5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85800" y="1676400"/>
            <a:ext cx="3200400" cy="5181600"/>
          </a:xfrm>
        </p:spPr>
        <p:txBody>
          <a:bodyPr/>
          <a:lstStyle/>
          <a:p>
            <a:endParaRPr lang="fr-FR" dirty="0"/>
          </a:p>
          <a:p>
            <a:pPr marL="285750" indent="-285750">
              <a:buFontTx/>
              <a:buChar char="-"/>
            </a:pPr>
            <a:r>
              <a:rPr lang="fr-FR" b="1" dirty="0">
                <a:solidFill>
                  <a:srgbClr val="FFC000"/>
                </a:solidFill>
              </a:rPr>
              <a:t>Dernière séance en club FFT </a:t>
            </a:r>
            <a:r>
              <a:rPr lang="fr-FR" sz="1200" dirty="0"/>
              <a:t>(découverte du monde associatif)</a:t>
            </a:r>
          </a:p>
          <a:p>
            <a:pPr marL="285750" indent="-285750">
              <a:buFontTx/>
              <a:buChar char="-"/>
            </a:pPr>
            <a:endParaRPr lang="fr-FR" dirty="0"/>
          </a:p>
          <a:p>
            <a:pPr marL="285750" indent="-285750">
              <a:buFontTx/>
              <a:buChar char="-"/>
            </a:pPr>
            <a:r>
              <a:rPr lang="fr-FR" sz="1200" dirty="0"/>
              <a:t>Remise du </a:t>
            </a:r>
            <a:r>
              <a:rPr lang="fr-FR" b="1" dirty="0">
                <a:solidFill>
                  <a:srgbClr val="FFC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diplôme De la Cour au Court</a:t>
            </a:r>
            <a:endParaRPr lang="fr-FR" dirty="0"/>
          </a:p>
          <a:p>
            <a:pPr marL="285750" indent="-285750">
              <a:buFontTx/>
              <a:buChar char="-"/>
            </a:pPr>
            <a:endParaRPr lang="fr-FR" dirty="0"/>
          </a:p>
          <a:p>
            <a:pPr marL="285750" indent="-285750">
              <a:buFontTx/>
              <a:buChar char="-"/>
            </a:pPr>
            <a:r>
              <a:rPr lang="fr-FR" sz="1200" dirty="0"/>
              <a:t>Transmission d’un </a:t>
            </a:r>
            <a:r>
              <a:rPr lang="fr-FR" b="1" dirty="0">
                <a:solidFill>
                  <a:srgbClr val="FFC000"/>
                </a:solidFill>
              </a:rPr>
              <a:t>flyer </a:t>
            </a:r>
            <a:r>
              <a:rPr lang="fr-FR" sz="1200" dirty="0"/>
              <a:t>de présentation de l’offre Club </a:t>
            </a:r>
          </a:p>
          <a:p>
            <a:pPr marL="285750" indent="-285750">
              <a:buFontTx/>
              <a:buChar char="-"/>
            </a:pPr>
            <a:endParaRPr lang="fr-FR" dirty="0"/>
          </a:p>
          <a:p>
            <a:pPr marL="285750" indent="-285750">
              <a:buFontTx/>
              <a:buChar char="-"/>
            </a:pPr>
            <a:r>
              <a:rPr lang="fr-FR" b="1" dirty="0">
                <a:solidFill>
                  <a:srgbClr val="FFC000"/>
                </a:solidFill>
              </a:rPr>
              <a:t>Invitation à une animation de club ciblée</a:t>
            </a:r>
          </a:p>
          <a:p>
            <a:endParaRPr lang="fr-FR" b="1" dirty="0"/>
          </a:p>
          <a:p>
            <a:r>
              <a:rPr lang="fr-FR" sz="1200" i="1" dirty="0"/>
              <a:t>N.B.: sans nécessité d’obtenir les coordonnées des élèves</a:t>
            </a:r>
          </a:p>
          <a:p>
            <a:endParaRPr lang="fr-FR" i="1" dirty="0"/>
          </a:p>
          <a:p>
            <a:endParaRPr lang="fr-FR" i="1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67B5E53-6800-A4F2-A68C-E06000EBF91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495800" y="1676400"/>
            <a:ext cx="3200400" cy="5181600"/>
          </a:xfrm>
        </p:spPr>
        <p:txBody>
          <a:bodyPr/>
          <a:lstStyle/>
          <a:p>
            <a:pPr marL="285750" indent="-285750">
              <a:buFontTx/>
              <a:buChar char="-"/>
            </a:pPr>
            <a:r>
              <a:rPr lang="fr-FR" b="1" dirty="0">
                <a:solidFill>
                  <a:srgbClr val="FFC000"/>
                </a:solidFill>
              </a:rPr>
              <a:t>4 cours collectifs gratuits </a:t>
            </a:r>
            <a:r>
              <a:rPr lang="fr-FR" sz="1200" u="sng" dirty="0"/>
              <a:t>sans engagement</a:t>
            </a:r>
            <a:r>
              <a:rPr lang="fr-FR" sz="1200" dirty="0"/>
              <a:t> en début d’année sportive</a:t>
            </a:r>
          </a:p>
          <a:p>
            <a:endParaRPr lang="fr-FR" dirty="0"/>
          </a:p>
          <a:p>
            <a:pPr marL="285750" indent="-285750">
              <a:buFontTx/>
              <a:buChar char="-"/>
            </a:pPr>
            <a:r>
              <a:rPr lang="fr-FR" b="1" dirty="0">
                <a:solidFill>
                  <a:srgbClr val="FFC000"/>
                </a:solidFill>
              </a:rPr>
              <a:t>Tarif promotionnel </a:t>
            </a:r>
            <a:r>
              <a:rPr lang="fr-FR" sz="1200" dirty="0"/>
              <a:t>(-20%) d’adhésion au club et/ou d’inscription à l’Ecole de Tennis sur présentation du </a:t>
            </a:r>
            <a:r>
              <a:rPr lang="fr-FR" sz="12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diplôme De la Cour au Court</a:t>
            </a:r>
            <a:r>
              <a:rPr lang="fr-FR" sz="1200" dirty="0"/>
              <a:t> (téléchargeable)</a:t>
            </a:r>
          </a:p>
          <a:p>
            <a:endParaRPr lang="fr-FR" dirty="0"/>
          </a:p>
          <a:p>
            <a:pPr marL="285750" indent="-285750">
              <a:buFontTx/>
              <a:buChar char="-"/>
            </a:pPr>
            <a:r>
              <a:rPr lang="fr-FR" b="1" dirty="0">
                <a:solidFill>
                  <a:srgbClr val="FFC000"/>
                </a:solidFill>
              </a:rPr>
              <a:t>Gratuité de la licence multi-raquettes </a:t>
            </a:r>
            <a:r>
              <a:rPr lang="fr-FR" sz="1200" dirty="0"/>
              <a:t>pour la 1</a:t>
            </a:r>
            <a:r>
              <a:rPr lang="fr-FR" sz="1200" baseline="30000" dirty="0"/>
              <a:t>ère</a:t>
            </a:r>
            <a:r>
              <a:rPr lang="fr-FR" sz="1200" dirty="0"/>
              <a:t> année d’inscription en Ecole de Tennis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3D9E197-10F0-F4AE-B10E-270A353C21C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275746" y="1676400"/>
            <a:ext cx="3200400" cy="5181600"/>
          </a:xfrm>
        </p:spPr>
        <p:txBody>
          <a:bodyPr/>
          <a:lstStyle/>
          <a:p>
            <a:pPr marL="285750" indent="-285750">
              <a:buFontTx/>
              <a:buChar char="-"/>
            </a:pPr>
            <a:r>
              <a:rPr lang="fr-FR" b="1" dirty="0">
                <a:solidFill>
                  <a:srgbClr val="FFC000"/>
                </a:solidFill>
              </a:rPr>
              <a:t>Raquette adaptée</a:t>
            </a:r>
          </a:p>
          <a:p>
            <a:endParaRPr lang="fr-FR" b="1" dirty="0">
              <a:solidFill>
                <a:srgbClr val="FFC000"/>
              </a:solidFill>
            </a:endParaRPr>
          </a:p>
          <a:p>
            <a:pPr marL="285750" indent="-285750">
              <a:buFontTx/>
              <a:buChar char="-"/>
            </a:pPr>
            <a:r>
              <a:rPr lang="fr-FR" b="1" dirty="0">
                <a:solidFill>
                  <a:srgbClr val="FFC000"/>
                </a:solidFill>
              </a:rPr>
              <a:t>Boîte de balles adaptées</a:t>
            </a:r>
            <a:endParaRPr lang="fr-FR" dirty="0"/>
          </a:p>
          <a:p>
            <a:endParaRPr lang="fr-FR" dirty="0"/>
          </a:p>
          <a:p>
            <a:pPr marL="285750" indent="-285750">
              <a:buFontTx/>
              <a:buChar char="-"/>
            </a:pPr>
            <a:r>
              <a:rPr lang="fr-FR" b="1" dirty="0">
                <a:solidFill>
                  <a:srgbClr val="FFC000"/>
                </a:solidFill>
              </a:rPr>
              <a:t>T-shirt du club</a:t>
            </a:r>
          </a:p>
          <a:p>
            <a:endParaRPr lang="fr-FR" b="1" dirty="0">
              <a:solidFill>
                <a:srgbClr val="FFC000"/>
              </a:solidFill>
            </a:endParaRPr>
          </a:p>
          <a:p>
            <a:pPr marL="285750" indent="-285750">
              <a:buFontTx/>
              <a:buChar char="-"/>
            </a:pPr>
            <a:r>
              <a:rPr lang="fr-FR" b="1" dirty="0">
                <a:solidFill>
                  <a:srgbClr val="FFC000"/>
                </a:solidFill>
              </a:rPr>
              <a:t>3 locations horaires </a:t>
            </a:r>
            <a:r>
              <a:rPr lang="fr-FR" sz="1200" dirty="0"/>
              <a:t>permettant au/à la joueur/se recruté(e) d’inviter ses proches non-adhérent(e)s du club pour jouer avec eux en pratique libre</a:t>
            </a:r>
          </a:p>
          <a:p>
            <a:endParaRPr lang="fr-FR" sz="1200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35453732-FF93-6736-6F1E-24AC3F7EA87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721797" y="1824380"/>
            <a:ext cx="2590800" cy="553998"/>
          </a:xfrm>
        </p:spPr>
        <p:txBody>
          <a:bodyPr/>
          <a:lstStyle/>
          <a:p>
            <a:r>
              <a:rPr lang="fr-FR" dirty="0"/>
              <a:t>OFFRE PROMOTIONNELLE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5F074BEB-2CEC-32F5-CC8F-00CB2BBEB829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534400" y="1824380"/>
            <a:ext cx="2590800" cy="553998"/>
          </a:xfrm>
        </p:spPr>
        <p:txBody>
          <a:bodyPr/>
          <a:lstStyle/>
          <a:p>
            <a:r>
              <a:rPr lang="fr-FR" dirty="0"/>
              <a:t>CADEAUX DE BIENVENUE</a:t>
            </a:r>
          </a:p>
        </p:txBody>
      </p:sp>
      <p:sp>
        <p:nvSpPr>
          <p:cNvPr id="11" name="Espace réservé du texte 6">
            <a:extLst>
              <a:ext uri="{FF2B5EF4-FFF2-40B4-BE49-F238E27FC236}">
                <a16:creationId xmlns:a16="http://schemas.microsoft.com/office/drawing/2014/main" id="{72F18C92-E11C-4FDF-B19F-340C80E4BF5A}"/>
              </a:ext>
            </a:extLst>
          </p:cNvPr>
          <p:cNvSpPr txBox="1">
            <a:spLocks/>
          </p:cNvSpPr>
          <p:nvPr/>
        </p:nvSpPr>
        <p:spPr>
          <a:xfrm>
            <a:off x="990600" y="1824380"/>
            <a:ext cx="2590800" cy="553998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marL="0">
              <a:defRPr b="1" i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fr-FR" kern="0" dirty="0"/>
              <a:t>COMMUNICATION &amp;  ÉVÉNEMENTIEL</a:t>
            </a:r>
          </a:p>
        </p:txBody>
      </p:sp>
    </p:spTree>
    <p:extLst>
      <p:ext uri="{BB962C8B-B14F-4D97-AF65-F5344CB8AC3E}">
        <p14:creationId xmlns:p14="http://schemas.microsoft.com/office/powerpoint/2010/main" val="36910940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3B939A1B-5F05-2610-8A15-ADCC5884534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MERCI.</a:t>
            </a:r>
          </a:p>
        </p:txBody>
      </p:sp>
    </p:spTree>
    <p:extLst>
      <p:ext uri="{BB962C8B-B14F-4D97-AF65-F5344CB8AC3E}">
        <p14:creationId xmlns:p14="http://schemas.microsoft.com/office/powerpoint/2010/main" val="8171255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8DFA5AA-E4D5-48D6-C1AD-4AE7834C5A9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83302" y="1752600"/>
            <a:ext cx="2590799" cy="3782259"/>
          </a:xfrm>
        </p:spPr>
        <p:txBody>
          <a:bodyPr/>
          <a:lstStyle/>
          <a:p>
            <a:r>
              <a:rPr lang="fr-FR" dirty="0"/>
              <a:t>Union Sportive de l’Enseignement du 1</a:t>
            </a:r>
            <a:r>
              <a:rPr lang="fr-FR" baseline="30000" dirty="0"/>
              <a:t>er</a:t>
            </a:r>
            <a:r>
              <a:rPr lang="fr-FR" dirty="0"/>
              <a:t> degré (public)</a:t>
            </a:r>
          </a:p>
          <a:p>
            <a:endParaRPr lang="fr-FR" dirty="0"/>
          </a:p>
          <a:p>
            <a:r>
              <a:rPr lang="fr-FR" dirty="0"/>
              <a:t>Fédération de sport scolaire en charge de l’animation du temps périscolaire dans les écoles maternelles et élémentaires publiques </a:t>
            </a:r>
          </a:p>
          <a:p>
            <a:endParaRPr lang="fr-FR" dirty="0"/>
          </a:p>
          <a:p>
            <a:r>
              <a:rPr lang="fr-FR" dirty="0"/>
              <a:t>Taux de pénétration dans les établissements : 20%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21BB04D0-B487-CA33-6A83-F56237D66B84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3447114" y="1752600"/>
            <a:ext cx="2590799" cy="3782259"/>
          </a:xfrm>
        </p:spPr>
        <p:txBody>
          <a:bodyPr/>
          <a:lstStyle/>
          <a:p>
            <a:r>
              <a:rPr lang="fr-FR" dirty="0"/>
              <a:t>Union Nationale du Sport Scolaire (public)</a:t>
            </a:r>
          </a:p>
          <a:p>
            <a:endParaRPr lang="fr-FR" dirty="0"/>
          </a:p>
          <a:p>
            <a:r>
              <a:rPr lang="fr-FR" dirty="0"/>
              <a:t>Fédération de sport scolaire en charge de l’animation du temps périscolaire dans les collèges et lycées publics</a:t>
            </a:r>
          </a:p>
          <a:p>
            <a:endParaRPr lang="fr-FR" dirty="0"/>
          </a:p>
          <a:p>
            <a:r>
              <a:rPr lang="fr-FR" dirty="0"/>
              <a:t>Taux de pénétration dans les établissements : &gt;90%</a:t>
            </a:r>
          </a:p>
          <a:p>
            <a:endParaRPr lang="fr-FR" dirty="0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303C8B79-5CD8-3E7A-F47C-6872C9D59977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6210926" y="1752600"/>
            <a:ext cx="2590799" cy="3782259"/>
          </a:xfrm>
        </p:spPr>
        <p:txBody>
          <a:bodyPr/>
          <a:lstStyle/>
          <a:p>
            <a:r>
              <a:rPr lang="fr-FR" dirty="0"/>
              <a:t>Union Générale Sportive de l’Enseignement Libre (privé)</a:t>
            </a:r>
          </a:p>
          <a:p>
            <a:endParaRPr lang="fr-FR" dirty="0"/>
          </a:p>
          <a:p>
            <a:r>
              <a:rPr lang="fr-FR" dirty="0"/>
              <a:t>Fédération sportive éducative de l’enseignement catholique en charge de l’animation du temps périscolaire dans les écoles privées des 1</a:t>
            </a:r>
            <a:r>
              <a:rPr lang="fr-FR" baseline="30000" dirty="0"/>
              <a:t>er</a:t>
            </a:r>
            <a:r>
              <a:rPr lang="fr-FR" dirty="0"/>
              <a:t> et 2</a:t>
            </a:r>
            <a:r>
              <a:rPr lang="fr-FR" baseline="30000" dirty="0"/>
              <a:t>nd</a:t>
            </a:r>
            <a:r>
              <a:rPr lang="fr-FR" dirty="0"/>
              <a:t> degrés</a:t>
            </a:r>
          </a:p>
          <a:p>
            <a:endParaRPr lang="fr-FR" dirty="0"/>
          </a:p>
          <a:p>
            <a:r>
              <a:rPr lang="fr-FR" dirty="0"/>
              <a:t>Taux de pénétration dans les établissements : 65%</a:t>
            </a:r>
          </a:p>
          <a:p>
            <a:endParaRPr lang="fr-FR" dirty="0"/>
          </a:p>
        </p:txBody>
      </p:sp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190F4329-8D6E-C2A6-37C1-B971FC58F95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11902" y="1843319"/>
            <a:ext cx="1526498" cy="518882"/>
          </a:xfrm>
        </p:spPr>
        <p:txBody>
          <a:bodyPr/>
          <a:lstStyle/>
          <a:p>
            <a:r>
              <a:rPr lang="fr-FR" dirty="0"/>
              <a:t>USEP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2FCFAE99-F4AB-94E3-8F78-8CF3EC9DA6D4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6439526" y="1843319"/>
            <a:ext cx="1713874" cy="1107996"/>
          </a:xfrm>
        </p:spPr>
        <p:txBody>
          <a:bodyPr/>
          <a:lstStyle/>
          <a:p>
            <a:r>
              <a:rPr lang="fr-FR" dirty="0"/>
              <a:t>UGSEL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4D22B9EE-D133-A554-E13C-AE41BC1C81DF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674343" y="758608"/>
            <a:ext cx="10903686" cy="615553"/>
          </a:xfrm>
        </p:spPr>
        <p:txBody>
          <a:bodyPr/>
          <a:lstStyle/>
          <a:p>
            <a:r>
              <a:rPr lang="fr-FR" dirty="0"/>
              <a:t>LEXIQUE</a:t>
            </a:r>
          </a:p>
        </p:txBody>
      </p:sp>
      <p:sp>
        <p:nvSpPr>
          <p:cNvPr id="16" name="Espace réservé du texte 1">
            <a:extLst>
              <a:ext uri="{FF2B5EF4-FFF2-40B4-BE49-F238E27FC236}">
                <a16:creationId xmlns:a16="http://schemas.microsoft.com/office/drawing/2014/main" id="{4B6BAC7C-C4DF-42DA-89E8-AD7447FA7584}"/>
              </a:ext>
            </a:extLst>
          </p:cNvPr>
          <p:cNvSpPr txBox="1">
            <a:spLocks/>
          </p:cNvSpPr>
          <p:nvPr/>
        </p:nvSpPr>
        <p:spPr>
          <a:xfrm>
            <a:off x="3733800" y="1843319"/>
            <a:ext cx="1526498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3600" b="1" i="0">
                <a:solidFill>
                  <a:srgbClr val="D25710"/>
                </a:solidFill>
                <a:latin typeface="Gill Sans" panose="020B0502020104020203" pitchFamily="34" charset="-79"/>
                <a:ea typeface="Roboto Light" panose="02000000000000000000" pitchFamily="2" charset="0"/>
                <a:cs typeface="Gill Sans" panose="020B0502020104020203" pitchFamily="34" charset="-79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fr-FR" kern="0" dirty="0"/>
              <a:t>UNSS</a:t>
            </a:r>
          </a:p>
        </p:txBody>
      </p:sp>
    </p:spTree>
    <p:extLst>
      <p:ext uri="{BB962C8B-B14F-4D97-AF65-F5344CB8AC3E}">
        <p14:creationId xmlns:p14="http://schemas.microsoft.com/office/powerpoint/2010/main" val="34655507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ED1F1A2B-3FE2-5912-4547-636CC4F9032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74343" y="758608"/>
            <a:ext cx="4953000" cy="615553"/>
          </a:xfrm>
        </p:spPr>
        <p:txBody>
          <a:bodyPr/>
          <a:lstStyle/>
          <a:p>
            <a:r>
              <a:rPr lang="fr-FR" dirty="0"/>
              <a:t>SOMMAIRE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C6E7714-C42F-1530-6F34-BAC0A8949D2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74343" y="2321003"/>
            <a:ext cx="4953000" cy="2585323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fr-FR" sz="2400" dirty="0"/>
              <a:t>Collaboration tripartite gagnante</a:t>
            </a:r>
          </a:p>
          <a:p>
            <a:pPr marL="342900" indent="-342900">
              <a:buFont typeface="+mj-lt"/>
              <a:buAutoNum type="arabicPeriod"/>
            </a:pPr>
            <a:r>
              <a:rPr lang="fr-FR" sz="2400" dirty="0"/>
              <a:t>Présentation de l’offre fédérale</a:t>
            </a:r>
          </a:p>
          <a:p>
            <a:pPr marL="342900" indent="-342900">
              <a:buFont typeface="+mj-lt"/>
              <a:buAutoNum type="arabicPeriod"/>
            </a:pPr>
            <a:r>
              <a:rPr lang="fr-FR" sz="2400" dirty="0"/>
              <a:t>Proposition du club</a:t>
            </a:r>
          </a:p>
          <a:p>
            <a:pPr marL="342900" indent="-342900">
              <a:buFont typeface="+mj-lt"/>
              <a:buAutoNum type="arabicPeriod"/>
            </a:pPr>
            <a:r>
              <a:rPr lang="fr-FR" sz="2400" dirty="0"/>
              <a:t>Convention</a:t>
            </a:r>
          </a:p>
          <a:p>
            <a:pPr marL="342900" indent="-342900">
              <a:buFont typeface="+mj-lt"/>
              <a:buAutoNum type="arabicPeriod"/>
            </a:pPr>
            <a:r>
              <a:rPr lang="fr-FR" sz="2400" dirty="0"/>
              <a:t>Financement</a:t>
            </a:r>
          </a:p>
          <a:p>
            <a:pPr marL="342900" indent="-342900">
              <a:buFont typeface="+mj-lt"/>
              <a:buAutoNum type="arabicPeriod"/>
            </a:pPr>
            <a:r>
              <a:rPr lang="fr-FR" sz="2400" dirty="0"/>
              <a:t>Encadrement pédagogique</a:t>
            </a:r>
          </a:p>
          <a:p>
            <a:pPr marL="342900" indent="-342900">
              <a:buFont typeface="+mj-lt"/>
              <a:buAutoNum type="arabicPeriod"/>
            </a:pPr>
            <a:r>
              <a:rPr lang="fr-FR" sz="2400" dirty="0"/>
              <a:t>Actions « passerelles »</a:t>
            </a:r>
            <a:endParaRPr lang="fr-FR" dirty="0"/>
          </a:p>
        </p:txBody>
      </p:sp>
      <p:pic>
        <p:nvPicPr>
          <p:cNvPr id="6" name="Image 5" descr="Une image contenant plein air, ciel, chaussures, personne&#10;&#10;Description générée automatiquement">
            <a:extLst>
              <a:ext uri="{FF2B5EF4-FFF2-40B4-BE49-F238E27FC236}">
                <a16:creationId xmlns:a16="http://schemas.microsoft.com/office/drawing/2014/main" id="{E302B7F4-C38E-478C-BC55-B25C0087DB4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6" b="-2"/>
          <a:stretch/>
        </p:blipFill>
        <p:spPr>
          <a:xfrm>
            <a:off x="6324600" y="1484242"/>
            <a:ext cx="5746482" cy="3889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284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1DF56823-4DC4-D540-2321-7702BF5A435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85800" y="762452"/>
            <a:ext cx="12496800" cy="615553"/>
          </a:xfrm>
        </p:spPr>
        <p:txBody>
          <a:bodyPr/>
          <a:lstStyle/>
          <a:p>
            <a:r>
              <a:rPr lang="fr-FR" dirty="0"/>
              <a:t>COLLABORATION TRIPARTITE GAGNANTE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35A6DB9-6FCC-5D17-4237-4016244F9C5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62000" y="1668048"/>
            <a:ext cx="3200400" cy="5189304"/>
          </a:xfrm>
        </p:spPr>
        <p:txBody>
          <a:bodyPr/>
          <a:lstStyle/>
          <a:p>
            <a:pPr marL="285750" indent="-285750">
              <a:buFontTx/>
              <a:buChar char="-"/>
            </a:pPr>
            <a:r>
              <a:rPr lang="fr-FR" b="1" dirty="0">
                <a:solidFill>
                  <a:srgbClr val="FFC000"/>
                </a:solidFill>
              </a:rPr>
              <a:t>Diversification des activités physiques et sportives (APS)</a:t>
            </a:r>
            <a:r>
              <a:rPr lang="fr-FR" dirty="0"/>
              <a:t> </a:t>
            </a:r>
            <a:r>
              <a:rPr lang="fr-FR" sz="1200" dirty="0"/>
              <a:t>sur le temps scolaire ou périscolaire</a:t>
            </a:r>
          </a:p>
          <a:p>
            <a:pPr marL="285750" indent="-285750">
              <a:buFontTx/>
              <a:buChar char="-"/>
            </a:pPr>
            <a:endParaRPr lang="fr-FR" dirty="0"/>
          </a:p>
          <a:p>
            <a:pPr marL="285750" indent="-285750">
              <a:buFontTx/>
              <a:buChar char="-"/>
            </a:pPr>
            <a:r>
              <a:rPr lang="fr-FR" b="1" dirty="0">
                <a:solidFill>
                  <a:srgbClr val="FFC000"/>
                </a:solidFill>
              </a:rPr>
              <a:t>Enrichissement du projet pédagogique </a:t>
            </a:r>
            <a:r>
              <a:rPr lang="fr-FR" sz="1200" dirty="0"/>
              <a:t>proposé et porté par l’enseignant de l’Education nationale</a:t>
            </a:r>
          </a:p>
          <a:p>
            <a:pPr marL="285750" indent="-285750">
              <a:buFontTx/>
              <a:buChar char="-"/>
            </a:pPr>
            <a:endParaRPr lang="fr-FR" dirty="0"/>
          </a:p>
          <a:p>
            <a:pPr marL="285750" indent="-285750">
              <a:buFontTx/>
              <a:buChar char="-"/>
            </a:pPr>
            <a:r>
              <a:rPr lang="fr-FR" b="1" dirty="0">
                <a:solidFill>
                  <a:srgbClr val="FFC000"/>
                </a:solidFill>
              </a:rPr>
              <a:t>Mise en place facilitée des « 30’ d’activité physique quotidienne »</a:t>
            </a:r>
            <a:endParaRPr lang="fr-FR" dirty="0"/>
          </a:p>
          <a:p>
            <a:pPr marL="285750" indent="-285750">
              <a:buFontTx/>
              <a:buChar char="-"/>
            </a:pPr>
            <a:endParaRPr lang="fr-FR" dirty="0"/>
          </a:p>
          <a:p>
            <a:pPr marL="285750" indent="-285750">
              <a:buFontTx/>
              <a:buChar char="-"/>
            </a:pPr>
            <a:endParaRPr lang="fr-FR" dirty="0"/>
          </a:p>
          <a:p>
            <a:pPr marL="285750" indent="-285750">
              <a:buFontTx/>
              <a:buChar char="-"/>
            </a:pPr>
            <a:endParaRPr lang="fr-FR" dirty="0"/>
          </a:p>
          <a:p>
            <a:pPr marL="285750" indent="-285750">
              <a:buFontTx/>
              <a:buChar char="-"/>
            </a:pPr>
            <a:endParaRPr lang="fr-FR" dirty="0"/>
          </a:p>
          <a:p>
            <a:pPr marL="285750" indent="-285750">
              <a:buFontTx/>
              <a:buChar char="-"/>
            </a:pPr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67B5E53-6800-A4F2-A68C-E06000EBF91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495800" y="1669344"/>
            <a:ext cx="3200400" cy="5188008"/>
          </a:xfrm>
        </p:spPr>
        <p:txBody>
          <a:bodyPr/>
          <a:lstStyle/>
          <a:p>
            <a:pPr marL="285750" indent="-285750">
              <a:buFontTx/>
              <a:buChar char="-"/>
            </a:pPr>
            <a:r>
              <a:rPr lang="fr-FR" b="1" dirty="0">
                <a:solidFill>
                  <a:srgbClr val="FFC000"/>
                </a:solidFill>
              </a:rPr>
              <a:t>Démocratisation de l’accès aux APS</a:t>
            </a:r>
            <a:r>
              <a:rPr lang="fr-FR" b="1" dirty="0"/>
              <a:t> </a:t>
            </a:r>
            <a:r>
              <a:rPr lang="fr-FR" sz="1200" dirty="0"/>
              <a:t>de la maternelle au lycée avec une approche inclusive</a:t>
            </a:r>
          </a:p>
          <a:p>
            <a:pPr marL="285750" indent="-285750">
              <a:buFontTx/>
              <a:buChar char="-"/>
            </a:pPr>
            <a:endParaRPr lang="fr-FR" dirty="0"/>
          </a:p>
          <a:p>
            <a:pPr marL="285750" indent="-285750">
              <a:buFontTx/>
              <a:buChar char="-"/>
            </a:pPr>
            <a:r>
              <a:rPr lang="fr-FR" b="1" dirty="0">
                <a:solidFill>
                  <a:srgbClr val="FFC000"/>
                </a:solidFill>
              </a:rPr>
              <a:t>Participation active à la Grande Cause Nationale</a:t>
            </a:r>
          </a:p>
          <a:p>
            <a:pPr marL="285750" indent="-285750">
              <a:buFontTx/>
              <a:buChar char="-"/>
            </a:pPr>
            <a:endParaRPr lang="fr-FR" b="1" dirty="0"/>
          </a:p>
          <a:p>
            <a:pPr marL="285750" indent="-285750">
              <a:buFontTx/>
              <a:buChar char="-"/>
            </a:pPr>
            <a:r>
              <a:rPr lang="fr-FR" b="1" dirty="0">
                <a:solidFill>
                  <a:srgbClr val="FFC000"/>
                </a:solidFill>
              </a:rPr>
              <a:t>Ancrage local de l’héritage des JOP 2024</a:t>
            </a:r>
          </a:p>
          <a:p>
            <a:pPr marL="285750" indent="-285750">
              <a:buFontTx/>
              <a:buChar char="-"/>
            </a:pPr>
            <a:endParaRPr lang="fr-FR" dirty="0"/>
          </a:p>
          <a:p>
            <a:pPr marL="285750" indent="-285750">
              <a:buFontTx/>
              <a:buChar char="-"/>
            </a:pPr>
            <a:r>
              <a:rPr lang="fr-FR" b="1" dirty="0">
                <a:solidFill>
                  <a:srgbClr val="FFC000"/>
                </a:solidFill>
              </a:rPr>
              <a:t>Exploitation optimisée des infrastructures municipales</a:t>
            </a:r>
            <a:r>
              <a:rPr lang="fr-FR" dirty="0">
                <a:solidFill>
                  <a:srgbClr val="FFC000"/>
                </a:solidFill>
              </a:rPr>
              <a:t> </a:t>
            </a:r>
            <a:r>
              <a:rPr lang="fr-FR" sz="1200" dirty="0"/>
              <a:t>(gymnases, terrains omnisports, club de tennis)</a:t>
            </a:r>
          </a:p>
          <a:p>
            <a:pPr marL="285750" indent="-285750">
              <a:buFontTx/>
              <a:buChar char="-"/>
            </a:pPr>
            <a:endParaRPr lang="fr-FR" dirty="0"/>
          </a:p>
          <a:p>
            <a:pPr marL="285750" indent="-285750">
              <a:buFontTx/>
              <a:buChar char="-"/>
            </a:pPr>
            <a:endParaRPr lang="fr-FR" dirty="0"/>
          </a:p>
          <a:p>
            <a:pPr marL="285750" indent="-285750">
              <a:buFontTx/>
              <a:buChar char="-"/>
            </a:pPr>
            <a:endParaRPr lang="fr-FR" dirty="0"/>
          </a:p>
          <a:p>
            <a:pPr marL="285750" indent="-285750">
              <a:buFontTx/>
              <a:buChar char="-"/>
            </a:pPr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3D9E197-10F0-F4AE-B10E-270A353C21C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196470" y="1668048"/>
            <a:ext cx="3200400" cy="5189304"/>
          </a:xfrm>
        </p:spPr>
        <p:txBody>
          <a:bodyPr/>
          <a:lstStyle/>
          <a:p>
            <a:pPr marL="285750" indent="-285750">
              <a:buFontTx/>
              <a:buChar char="-"/>
            </a:pPr>
            <a:r>
              <a:rPr lang="fr-FR" b="1" dirty="0">
                <a:solidFill>
                  <a:srgbClr val="FFC000"/>
                </a:solidFill>
              </a:rPr>
              <a:t>Sensibilisation des publics scolaires au tennis</a:t>
            </a:r>
            <a:r>
              <a:rPr lang="fr-FR" dirty="0">
                <a:solidFill>
                  <a:srgbClr val="FFC000"/>
                </a:solidFill>
              </a:rPr>
              <a:t> </a:t>
            </a:r>
            <a:r>
              <a:rPr lang="fr-FR" sz="1200" dirty="0"/>
              <a:t>(APS, culture, vie associative) </a:t>
            </a:r>
          </a:p>
          <a:p>
            <a:pPr marL="285750" indent="-285750">
              <a:buFontTx/>
              <a:buChar char="-"/>
            </a:pPr>
            <a:endParaRPr lang="fr-FR" dirty="0"/>
          </a:p>
          <a:p>
            <a:pPr marL="285750" indent="-285750">
              <a:buFontTx/>
              <a:buChar char="-"/>
            </a:pPr>
            <a:r>
              <a:rPr lang="fr-FR" b="1" dirty="0">
                <a:solidFill>
                  <a:srgbClr val="FFC000"/>
                </a:solidFill>
              </a:rPr>
              <a:t>Création de passerelle entre le club et l’école </a:t>
            </a:r>
            <a:r>
              <a:rPr lang="fr-FR" sz="1200" dirty="0"/>
              <a:t>pour permettre aux élèves sensibilisés de poursuivre le tennis en association</a:t>
            </a:r>
          </a:p>
          <a:p>
            <a:pPr marL="285750" indent="-285750">
              <a:buFontTx/>
              <a:buChar char="-"/>
            </a:pPr>
            <a:endParaRPr lang="fr-FR" dirty="0"/>
          </a:p>
          <a:p>
            <a:pPr marL="285750" indent="-285750">
              <a:buFontTx/>
              <a:buChar char="-"/>
            </a:pPr>
            <a:r>
              <a:rPr lang="fr-FR" b="1" dirty="0">
                <a:solidFill>
                  <a:srgbClr val="FFC000"/>
                </a:solidFill>
              </a:rPr>
              <a:t>Pérennisation et féminisation de l’école de tennis </a:t>
            </a:r>
            <a:r>
              <a:rPr lang="fr-FR" sz="1200" dirty="0"/>
              <a:t>si recrutement de publics scolaires</a:t>
            </a:r>
          </a:p>
          <a:p>
            <a:pPr marL="285750" indent="-285750">
              <a:buFontTx/>
              <a:buChar char="-"/>
            </a:pPr>
            <a:endParaRPr lang="fr-FR" dirty="0"/>
          </a:p>
          <a:p>
            <a:pPr marL="285750" indent="-285750">
              <a:buFontTx/>
              <a:buChar char="-"/>
            </a:pPr>
            <a:r>
              <a:rPr lang="fr-FR" b="1" dirty="0">
                <a:solidFill>
                  <a:srgbClr val="FFC000"/>
                </a:solidFill>
              </a:rPr>
              <a:t>Pérennisation des emplois </a:t>
            </a:r>
            <a:r>
              <a:rPr lang="fr-FR" sz="1200" dirty="0"/>
              <a:t>des enseignants professionnels du club si recrutement de publics scolaires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35453732-FF93-6736-6F1E-24AC3F7EA87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764157" y="1803346"/>
            <a:ext cx="2590800" cy="553998"/>
          </a:xfrm>
        </p:spPr>
        <p:txBody>
          <a:bodyPr/>
          <a:lstStyle/>
          <a:p>
            <a:r>
              <a:rPr lang="fr-FR" dirty="0"/>
              <a:t>INTÉRÊTS POUR LA VILLE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5F074BEB-2CEC-32F5-CC8F-00CB2BBEB829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458200" y="1803346"/>
            <a:ext cx="2590800" cy="553998"/>
          </a:xfrm>
        </p:spPr>
        <p:txBody>
          <a:bodyPr/>
          <a:lstStyle/>
          <a:p>
            <a:r>
              <a:rPr lang="fr-FR" dirty="0"/>
              <a:t>INTÉRÊTS POUR LE CLUB</a:t>
            </a:r>
          </a:p>
        </p:txBody>
      </p:sp>
      <p:sp>
        <p:nvSpPr>
          <p:cNvPr id="11" name="Espace réservé du texte 6">
            <a:extLst>
              <a:ext uri="{FF2B5EF4-FFF2-40B4-BE49-F238E27FC236}">
                <a16:creationId xmlns:a16="http://schemas.microsoft.com/office/drawing/2014/main" id="{72F18C92-E11C-4FDF-B19F-340C80E4BF5A}"/>
              </a:ext>
            </a:extLst>
          </p:cNvPr>
          <p:cNvSpPr txBox="1">
            <a:spLocks/>
          </p:cNvSpPr>
          <p:nvPr/>
        </p:nvSpPr>
        <p:spPr>
          <a:xfrm>
            <a:off x="990600" y="1808202"/>
            <a:ext cx="2590800" cy="553998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marL="0">
              <a:defRPr b="1" i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fr-FR" kern="0" dirty="0"/>
              <a:t>INTÉRÊTS POUR L’ÉCOLE</a:t>
            </a:r>
          </a:p>
        </p:txBody>
      </p:sp>
    </p:spTree>
    <p:extLst>
      <p:ext uri="{BB962C8B-B14F-4D97-AF65-F5344CB8AC3E}">
        <p14:creationId xmlns:p14="http://schemas.microsoft.com/office/powerpoint/2010/main" val="19862751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FC116D71-BC8D-6A5A-017A-7D9D0989843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85800" y="762452"/>
            <a:ext cx="10820400" cy="615553"/>
          </a:xfrm>
        </p:spPr>
        <p:txBody>
          <a:bodyPr/>
          <a:lstStyle/>
          <a:p>
            <a:r>
              <a:rPr lang="fr-FR" dirty="0"/>
              <a:t>PRESENTATION DE L’OFFRE FEDERALE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BEA852CD-621A-40B9-A8A5-7F134BA61481}"/>
              </a:ext>
            </a:extLst>
          </p:cNvPr>
          <p:cNvSpPr txBox="1"/>
          <p:nvPr/>
        </p:nvSpPr>
        <p:spPr>
          <a:xfrm>
            <a:off x="685800" y="1548825"/>
            <a:ext cx="6781800" cy="584775"/>
          </a:xfrm>
          <a:prstGeom prst="rect">
            <a:avLst/>
          </a:prstGeom>
          <a:solidFill>
            <a:srgbClr val="002455"/>
          </a:solidFill>
        </p:spPr>
        <p:txBody>
          <a:bodyPr wrap="square" rtlCol="0">
            <a:spAutoFit/>
          </a:bodyPr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1600" b="1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1</a:t>
            </a:r>
            <a:r>
              <a:rPr lang="fr-FR" sz="1600" b="1" baseline="3000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ER</a:t>
            </a:r>
            <a:r>
              <a:rPr lang="fr-FR" sz="1600" b="1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 DEGRÉ </a:t>
            </a:r>
          </a:p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1600" b="1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ECOLES MATERNELLE &amp; ÉLÉMENTAIRE</a:t>
            </a:r>
            <a:endParaRPr lang="fr-FR" sz="1600" b="1" i="0" noProof="0" dirty="0">
              <a:solidFill>
                <a:schemeClr val="bg1"/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84E31FC4-2DB7-488C-9404-9C05F772EC5B}"/>
              </a:ext>
            </a:extLst>
          </p:cNvPr>
          <p:cNvSpPr txBox="1"/>
          <p:nvPr/>
        </p:nvSpPr>
        <p:spPr>
          <a:xfrm>
            <a:off x="8172450" y="1548825"/>
            <a:ext cx="3314700" cy="584775"/>
          </a:xfrm>
          <a:prstGeom prst="rect">
            <a:avLst/>
          </a:prstGeom>
          <a:solidFill>
            <a:srgbClr val="002455"/>
          </a:solidFill>
        </p:spPr>
        <p:txBody>
          <a:bodyPr wrap="square" rtlCol="0">
            <a:spAutoFit/>
          </a:bodyPr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1600" b="1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2</a:t>
            </a:r>
            <a:r>
              <a:rPr lang="fr-FR" sz="1600" b="1" baseline="3000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ND</a:t>
            </a:r>
            <a:r>
              <a:rPr lang="fr-FR" sz="1600" b="1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 DEGRÉ</a:t>
            </a:r>
          </a:p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1600" b="1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COLLÈGE &amp; LYCÉE</a:t>
            </a:r>
            <a:endParaRPr lang="fr-FR" sz="1600" b="1" i="0" noProof="0" dirty="0">
              <a:solidFill>
                <a:schemeClr val="bg1"/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232032FB-0A62-415B-88DF-74D6D50725F1}"/>
              </a:ext>
            </a:extLst>
          </p:cNvPr>
          <p:cNvSpPr txBox="1"/>
          <p:nvPr/>
        </p:nvSpPr>
        <p:spPr>
          <a:xfrm>
            <a:off x="952499" y="2298412"/>
            <a:ext cx="266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1600" b="1" i="0" noProof="0" dirty="0">
                <a:solidFill>
                  <a:srgbClr val="D2571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rPr>
              <a:t>Temps </a:t>
            </a:r>
            <a:r>
              <a:rPr lang="fr-FR" sz="1600" b="1" i="0" noProof="0" dirty="0">
                <a:solidFill>
                  <a:srgbClr val="D25710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scolaire</a:t>
            </a:r>
            <a:endParaRPr lang="fr-FR" sz="1600" b="1" dirty="0">
              <a:solidFill>
                <a:srgbClr val="D25710"/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1600" b="1" i="0" noProof="0" dirty="0">
                <a:solidFill>
                  <a:srgbClr val="D2571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rPr>
              <a:t>EPS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EBE810ED-41DA-4963-95FF-529E7AC6A830}"/>
              </a:ext>
            </a:extLst>
          </p:cNvPr>
          <p:cNvSpPr txBox="1"/>
          <p:nvPr/>
        </p:nvSpPr>
        <p:spPr>
          <a:xfrm>
            <a:off x="4533900" y="2296285"/>
            <a:ext cx="266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1600" b="1" i="0" noProof="0" dirty="0">
                <a:solidFill>
                  <a:srgbClr val="D2571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rPr>
              <a:t>Temps périscolaire</a:t>
            </a:r>
            <a:r>
              <a:rPr lang="fr-FR" sz="1600" b="1" i="0" noProof="0" dirty="0">
                <a:solidFill>
                  <a:srgbClr val="D25710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 </a:t>
            </a:r>
            <a:endParaRPr lang="fr-FR" sz="1600" b="1" dirty="0">
              <a:solidFill>
                <a:srgbClr val="D25710"/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1600" b="1" i="0" noProof="0" dirty="0">
                <a:solidFill>
                  <a:srgbClr val="D2571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rPr>
              <a:t>AS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87B89596-115C-4DDF-AAE3-A5A222A402C5}"/>
              </a:ext>
            </a:extLst>
          </p:cNvPr>
          <p:cNvSpPr txBox="1"/>
          <p:nvPr/>
        </p:nvSpPr>
        <p:spPr>
          <a:xfrm>
            <a:off x="8496300" y="2252246"/>
            <a:ext cx="266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1600" b="1" i="0" noProof="0" dirty="0">
                <a:solidFill>
                  <a:srgbClr val="D2571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rPr>
              <a:t>Temps périscolaire</a:t>
            </a:r>
            <a:endParaRPr lang="fr-FR" sz="1600" b="1" dirty="0">
              <a:solidFill>
                <a:srgbClr val="D25710"/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1600" b="1" i="0" noProof="0" dirty="0">
                <a:solidFill>
                  <a:srgbClr val="D2571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rPr>
              <a:t>AS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4ACE92C5-C65E-4E43-8320-9A9EAB81030A}"/>
              </a:ext>
            </a:extLst>
          </p:cNvPr>
          <p:cNvSpPr txBox="1"/>
          <p:nvPr/>
        </p:nvSpPr>
        <p:spPr>
          <a:xfrm>
            <a:off x="685800" y="3013501"/>
            <a:ext cx="3200400" cy="10772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rgbClr val="002455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De la Cour au Court</a:t>
            </a:r>
          </a:p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1600" b="0" i="0" noProof="0" dirty="0">
                <a:solidFill>
                  <a:srgbClr val="002455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rPr>
              <a:t>Programme pédagogique</a:t>
            </a:r>
          </a:p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1600" dirty="0">
                <a:solidFill>
                  <a:srgbClr val="002455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d</a:t>
            </a:r>
            <a:r>
              <a:rPr lang="fr-FR" sz="1600" b="0" i="0" noProof="0" dirty="0" err="1">
                <a:solidFill>
                  <a:srgbClr val="002455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rPr>
              <a:t>ispensé</a:t>
            </a:r>
            <a:r>
              <a:rPr lang="fr-FR" sz="1600" b="0" i="0" noProof="0" dirty="0">
                <a:solidFill>
                  <a:srgbClr val="002455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rPr>
              <a:t> à l’école</a:t>
            </a:r>
          </a:p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1600" dirty="0">
                <a:solidFill>
                  <a:srgbClr val="002455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de la maternelle au CM2</a:t>
            </a:r>
            <a:endParaRPr lang="fr-FR" sz="1600" b="0" i="0" noProof="0" dirty="0">
              <a:solidFill>
                <a:srgbClr val="002455"/>
              </a:solidFill>
              <a:latin typeface="Roboto Light" panose="02000000000000000000" pitchFamily="2" charset="0"/>
              <a:ea typeface="Roboto Light" panose="02000000000000000000" pitchFamily="2" charset="0"/>
              <a:cs typeface="+mn-cs"/>
            </a:endParaRP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0EF5B7CE-45F2-4263-8BE3-0F2A040618A4}"/>
              </a:ext>
            </a:extLst>
          </p:cNvPr>
          <p:cNvSpPr txBox="1"/>
          <p:nvPr/>
        </p:nvSpPr>
        <p:spPr>
          <a:xfrm>
            <a:off x="4267200" y="3013501"/>
            <a:ext cx="3200400" cy="10772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rgbClr val="002455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RSAO Tennis</a:t>
            </a:r>
            <a:endParaRPr lang="fr-FR" sz="1600" dirty="0">
              <a:solidFill>
                <a:srgbClr val="002455"/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1600" dirty="0">
                <a:solidFill>
                  <a:srgbClr val="002455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Rencontres interclasses </a:t>
            </a:r>
          </a:p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1600" dirty="0">
                <a:solidFill>
                  <a:srgbClr val="002455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avec ateliers pédagogiques</a:t>
            </a:r>
          </a:p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1600" dirty="0">
                <a:solidFill>
                  <a:srgbClr val="002455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FFT x USEP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03A2E2AE-F990-4985-AD4F-00A9223EBE0A}"/>
              </a:ext>
            </a:extLst>
          </p:cNvPr>
          <p:cNvSpPr txBox="1"/>
          <p:nvPr/>
        </p:nvSpPr>
        <p:spPr>
          <a:xfrm>
            <a:off x="685800" y="4221033"/>
            <a:ext cx="3200399" cy="10772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1600" b="1" i="0" noProof="0" dirty="0">
                <a:solidFill>
                  <a:srgbClr val="002455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rPr>
              <a:t>Tennis à l’Ecole </a:t>
            </a:r>
          </a:p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1600" b="0" i="0" noProof="0" dirty="0">
                <a:solidFill>
                  <a:srgbClr val="002455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rPr>
              <a:t>Dispositif encadré </a:t>
            </a:r>
          </a:p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1600" b="0" i="0" noProof="0" dirty="0">
                <a:solidFill>
                  <a:srgbClr val="002455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rPr>
              <a:t>en club FFT</a:t>
            </a:r>
          </a:p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1600" dirty="0">
                <a:solidFill>
                  <a:srgbClr val="002455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du CP au CM2</a:t>
            </a:r>
            <a:endParaRPr lang="fr-FR" sz="1600" b="0" i="0" noProof="0" dirty="0">
              <a:solidFill>
                <a:srgbClr val="002455"/>
              </a:solidFill>
              <a:latin typeface="Roboto Light" panose="02000000000000000000" pitchFamily="2" charset="0"/>
              <a:ea typeface="Roboto Light" panose="02000000000000000000" pitchFamily="2" charset="0"/>
              <a:cs typeface="+mn-cs"/>
            </a:endParaRP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8D02F187-AED0-4961-AA38-012F43E4A532}"/>
              </a:ext>
            </a:extLst>
          </p:cNvPr>
          <p:cNvSpPr txBox="1"/>
          <p:nvPr/>
        </p:nvSpPr>
        <p:spPr>
          <a:xfrm>
            <a:off x="8172450" y="3012768"/>
            <a:ext cx="3314700" cy="14465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1600" b="1" i="0" noProof="0" dirty="0" err="1">
                <a:solidFill>
                  <a:srgbClr val="002455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rPr>
              <a:t>ShorTennis</a:t>
            </a:r>
            <a:endParaRPr lang="fr-FR" sz="1600" b="1" i="0" noProof="0" dirty="0">
              <a:solidFill>
                <a:srgbClr val="002455"/>
              </a:solidFill>
              <a:latin typeface="Roboto Light" panose="02000000000000000000" pitchFamily="2" charset="0"/>
              <a:ea typeface="Roboto Light" panose="02000000000000000000" pitchFamily="2" charset="0"/>
              <a:cs typeface="+mn-cs"/>
            </a:endParaRPr>
          </a:p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1600" b="0" i="0" noProof="0" dirty="0">
                <a:solidFill>
                  <a:srgbClr val="002455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rPr>
              <a:t>Programme pédagogique</a:t>
            </a:r>
          </a:p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1600" dirty="0">
                <a:solidFill>
                  <a:srgbClr val="002455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FFT x UNSS</a:t>
            </a:r>
            <a:r>
              <a:rPr lang="fr-FR" sz="1600" b="0" i="0" noProof="0" dirty="0">
                <a:solidFill>
                  <a:srgbClr val="002455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rPr>
              <a:t> </a:t>
            </a:r>
          </a:p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fr-FR" sz="800" b="0" i="0" noProof="0" dirty="0">
              <a:solidFill>
                <a:srgbClr val="002455"/>
              </a:solidFill>
              <a:latin typeface="Roboto Light" panose="02000000000000000000" pitchFamily="2" charset="0"/>
              <a:ea typeface="Roboto Light" panose="02000000000000000000" pitchFamily="2" charset="0"/>
              <a:cs typeface="+mn-cs"/>
            </a:endParaRPr>
          </a:p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1600" b="1" dirty="0">
                <a:solidFill>
                  <a:srgbClr val="002455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Challenge National </a:t>
            </a:r>
            <a:r>
              <a:rPr lang="fr-FR" sz="1600" b="1" dirty="0" err="1">
                <a:solidFill>
                  <a:srgbClr val="002455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ShorTennis</a:t>
            </a:r>
            <a:endParaRPr lang="fr-FR" sz="1600" b="1" dirty="0">
              <a:solidFill>
                <a:srgbClr val="002455"/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1600" dirty="0">
                <a:solidFill>
                  <a:srgbClr val="002455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n</a:t>
            </a:r>
            <a:r>
              <a:rPr lang="fr-FR" sz="1600" b="0" i="0" noProof="0" dirty="0">
                <a:solidFill>
                  <a:srgbClr val="002455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rPr>
              <a:t>on homologué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95726FB3-CD2E-4544-BA16-4616CAE0E832}"/>
              </a:ext>
            </a:extLst>
          </p:cNvPr>
          <p:cNvSpPr txBox="1"/>
          <p:nvPr/>
        </p:nvSpPr>
        <p:spPr>
          <a:xfrm>
            <a:off x="8191499" y="5641809"/>
            <a:ext cx="3428997" cy="83099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1600" b="1" dirty="0">
                <a:solidFill>
                  <a:srgbClr val="002455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C</a:t>
            </a:r>
            <a:r>
              <a:rPr lang="fr-FR" sz="1600" b="1" i="0" noProof="0" dirty="0" err="1">
                <a:solidFill>
                  <a:srgbClr val="002455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rPr>
              <a:t>hampionnats</a:t>
            </a:r>
            <a:r>
              <a:rPr lang="fr-FR" sz="1600" b="1" i="0" noProof="0" dirty="0">
                <a:solidFill>
                  <a:srgbClr val="002455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rPr>
              <a:t> de France UGSEL </a:t>
            </a:r>
            <a:r>
              <a:rPr lang="fr-FR" sz="1600" dirty="0">
                <a:solidFill>
                  <a:srgbClr val="002455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par catégories d’âge c</a:t>
            </a:r>
            <a:r>
              <a:rPr lang="fr-FR" sz="1600" b="0" i="0" noProof="0" dirty="0" err="1">
                <a:solidFill>
                  <a:srgbClr val="002455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rPr>
              <a:t>ollège</a:t>
            </a:r>
            <a:r>
              <a:rPr lang="fr-FR" sz="1600" b="0" i="0" noProof="0" dirty="0">
                <a:solidFill>
                  <a:srgbClr val="002455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rPr>
              <a:t> / lycée</a:t>
            </a:r>
            <a:endParaRPr lang="fr-FR" sz="1600" dirty="0">
              <a:solidFill>
                <a:srgbClr val="002455"/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1600" dirty="0">
                <a:solidFill>
                  <a:srgbClr val="002455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homologués</a:t>
            </a:r>
            <a:endParaRPr lang="fr-FR" sz="1600" b="0" i="0" noProof="0" dirty="0">
              <a:solidFill>
                <a:srgbClr val="002455"/>
              </a:solidFill>
              <a:latin typeface="Roboto Light" panose="02000000000000000000" pitchFamily="2" charset="0"/>
              <a:ea typeface="Roboto Light" panose="02000000000000000000" pitchFamily="2" charset="0"/>
              <a:cs typeface="+mn-cs"/>
            </a:endParaRP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1A38B3E2-7E15-4708-BFD5-B47534CA3C4A}"/>
              </a:ext>
            </a:extLst>
          </p:cNvPr>
          <p:cNvSpPr txBox="1"/>
          <p:nvPr/>
        </p:nvSpPr>
        <p:spPr>
          <a:xfrm>
            <a:off x="8182641" y="4635065"/>
            <a:ext cx="3314700" cy="83099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1600" b="1" dirty="0">
                <a:solidFill>
                  <a:srgbClr val="002455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C</a:t>
            </a:r>
            <a:r>
              <a:rPr lang="fr-FR" sz="1600" b="1" i="0" noProof="0" dirty="0" err="1">
                <a:solidFill>
                  <a:srgbClr val="002455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rPr>
              <a:t>hampionnats</a:t>
            </a:r>
            <a:r>
              <a:rPr lang="fr-FR" sz="1600" b="1" i="0" noProof="0" dirty="0">
                <a:solidFill>
                  <a:srgbClr val="002455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rPr>
              <a:t> de France UNSS </a:t>
            </a:r>
            <a:r>
              <a:rPr lang="fr-FR" sz="1600" i="0" noProof="0" dirty="0">
                <a:solidFill>
                  <a:srgbClr val="002455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rPr>
              <a:t>1 </a:t>
            </a:r>
            <a:r>
              <a:rPr lang="fr-FR" sz="1600" b="0" i="0" noProof="0" dirty="0">
                <a:solidFill>
                  <a:srgbClr val="002455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rPr>
              <a:t>au collège + 1 au lycée</a:t>
            </a:r>
          </a:p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1600" dirty="0">
                <a:solidFill>
                  <a:srgbClr val="002455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homologués</a:t>
            </a:r>
            <a:endParaRPr lang="fr-FR" sz="1600" b="0" i="0" noProof="0" dirty="0">
              <a:solidFill>
                <a:srgbClr val="002455"/>
              </a:solidFill>
              <a:latin typeface="Roboto Light" panose="02000000000000000000" pitchFamily="2" charset="0"/>
              <a:ea typeface="Roboto Light" panose="02000000000000000000" pitchFamily="2" charset="0"/>
              <a:cs typeface="+mn-cs"/>
            </a:endParaRPr>
          </a:p>
        </p:txBody>
      </p: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1D26F09E-B808-4D5C-A8D0-5DBF3E314AB2}"/>
              </a:ext>
            </a:extLst>
          </p:cNvPr>
          <p:cNvCxnSpPr>
            <a:cxnSpLocks/>
          </p:cNvCxnSpPr>
          <p:nvPr/>
        </p:nvCxnSpPr>
        <p:spPr>
          <a:xfrm>
            <a:off x="4076700" y="2296285"/>
            <a:ext cx="0" cy="4176521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>
            <a:extLst>
              <a:ext uri="{FF2B5EF4-FFF2-40B4-BE49-F238E27FC236}">
                <a16:creationId xmlns:a16="http://schemas.microsoft.com/office/drawing/2014/main" id="{901E0B69-4D5A-4277-A46B-D954F9FBD624}"/>
              </a:ext>
            </a:extLst>
          </p:cNvPr>
          <p:cNvCxnSpPr>
            <a:cxnSpLocks/>
          </p:cNvCxnSpPr>
          <p:nvPr/>
        </p:nvCxnSpPr>
        <p:spPr>
          <a:xfrm>
            <a:off x="7848600" y="1548825"/>
            <a:ext cx="0" cy="4923981"/>
          </a:xfrm>
          <a:prstGeom prst="line">
            <a:avLst/>
          </a:prstGeom>
          <a:ln w="28575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ZoneTexte 4">
            <a:extLst>
              <a:ext uri="{FF2B5EF4-FFF2-40B4-BE49-F238E27FC236}">
                <a16:creationId xmlns:a16="http://schemas.microsoft.com/office/drawing/2014/main" id="{BDA0897F-19B5-42F7-B781-0BED4B8A0D31}"/>
              </a:ext>
            </a:extLst>
          </p:cNvPr>
          <p:cNvSpPr txBox="1"/>
          <p:nvPr/>
        </p:nvSpPr>
        <p:spPr>
          <a:xfrm>
            <a:off x="685800" y="6519446"/>
            <a:ext cx="75056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1600" i="1" dirty="0">
                <a:solidFill>
                  <a:srgbClr val="002455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Cf. page Tennis Scolaire du </a:t>
            </a:r>
            <a:r>
              <a:rPr lang="fr-FR" sz="1600" i="1" dirty="0">
                <a:solidFill>
                  <a:srgbClr val="002455"/>
                </a:solidFill>
                <a:latin typeface="Roboto Light" panose="02000000000000000000" pitchFamily="2" charset="0"/>
                <a:ea typeface="Roboto Light" panose="02000000000000000000" pitchFamily="2" charset="0"/>
                <a:hlinkClick r:id="rId3"/>
              </a:rPr>
              <a:t>Guide du Dirigeant FFT</a:t>
            </a:r>
            <a:endParaRPr lang="fr-FR" sz="1600" b="0" i="1" noProof="0" dirty="0">
              <a:solidFill>
                <a:srgbClr val="002455"/>
              </a:solidFill>
              <a:latin typeface="Roboto Light" panose="02000000000000000000" pitchFamily="2" charset="0"/>
              <a:ea typeface="Roboto Light" panose="02000000000000000000" pitchFamily="2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57374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C2EB10BE-BA55-4591-9056-CB33541F859F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674343" y="758608"/>
            <a:ext cx="10903686" cy="615553"/>
          </a:xfrm>
        </p:spPr>
        <p:txBody>
          <a:bodyPr/>
          <a:lstStyle/>
          <a:p>
            <a:r>
              <a:rPr lang="fr-FR" dirty="0"/>
              <a:t>OFFRE 1</a:t>
            </a:r>
            <a:r>
              <a:rPr lang="fr-FR" baseline="30000" dirty="0"/>
              <a:t>er</a:t>
            </a:r>
            <a:r>
              <a:rPr lang="fr-FR" dirty="0"/>
              <a:t> DEGRE – TEMPS SCOLAIRE</a:t>
            </a:r>
          </a:p>
        </p:txBody>
      </p:sp>
      <p:sp>
        <p:nvSpPr>
          <p:cNvPr id="12" name="Espace réservé du texte 2">
            <a:extLst>
              <a:ext uri="{FF2B5EF4-FFF2-40B4-BE49-F238E27FC236}">
                <a16:creationId xmlns:a16="http://schemas.microsoft.com/office/drawing/2014/main" id="{2549E915-A2FD-4DD6-BECA-EBB89C1A0056}"/>
              </a:ext>
            </a:extLst>
          </p:cNvPr>
          <p:cNvSpPr txBox="1">
            <a:spLocks/>
          </p:cNvSpPr>
          <p:nvPr/>
        </p:nvSpPr>
        <p:spPr>
          <a:xfrm>
            <a:off x="683302" y="1447800"/>
            <a:ext cx="2590799" cy="5798195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 lIns="216000" tIns="648000" rIns="216000" bIns="324000">
            <a:spAutoFit/>
          </a:bodyPr>
          <a:lstStyle>
            <a:lvl1pPr marL="0">
              <a:defRPr sz="1400" b="0" i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kern="0" dirty="0">
                <a:solidFill>
                  <a:srgbClr val="FFC000"/>
                </a:solidFill>
              </a:rPr>
              <a:t>PEDAGOGIE A L’ECOLE</a:t>
            </a:r>
          </a:p>
          <a:p>
            <a:endParaRPr lang="fr-FR" b="1" kern="0" dirty="0">
              <a:solidFill>
                <a:srgbClr val="FFC000"/>
              </a:solidFill>
            </a:endParaRPr>
          </a:p>
          <a:p>
            <a:r>
              <a:rPr lang="fr-FR" b="1" kern="0" dirty="0">
                <a:solidFill>
                  <a:srgbClr val="D25710"/>
                </a:solidFill>
              </a:rPr>
              <a:t>Programme De la Cour au Court </a:t>
            </a:r>
            <a:r>
              <a:rPr lang="fr-FR" kern="0" dirty="0"/>
              <a:t>à destination des élèves de Petite Section de maternelle au CM2, dispensé par le professeur des écoles dans l’établissement scolaire, accompagné ou non d’un enseignant professionnel</a:t>
            </a:r>
          </a:p>
          <a:p>
            <a:endParaRPr lang="fr-FR" sz="1100" kern="0" dirty="0"/>
          </a:p>
          <a:p>
            <a:r>
              <a:rPr lang="fr-FR" kern="0" dirty="0"/>
              <a:t>Programme-soutien du dispositif gouvernemental </a:t>
            </a:r>
            <a:r>
              <a:rPr lang="fr-FR" b="1" kern="0" dirty="0">
                <a:solidFill>
                  <a:srgbClr val="D25710"/>
                </a:solidFill>
              </a:rPr>
              <a:t>« 30’ APQ »</a:t>
            </a:r>
          </a:p>
          <a:p>
            <a:endParaRPr lang="fr-FR" sz="1100" kern="0" dirty="0"/>
          </a:p>
          <a:p>
            <a:r>
              <a:rPr lang="fr-FR" kern="0" dirty="0"/>
              <a:t>Labellisé </a:t>
            </a:r>
            <a:r>
              <a:rPr lang="fr-FR" b="1" kern="0" dirty="0"/>
              <a:t>IMPACT 2024</a:t>
            </a:r>
          </a:p>
          <a:p>
            <a:endParaRPr lang="fr-FR" sz="1100" kern="0" dirty="0"/>
          </a:p>
          <a:p>
            <a:r>
              <a:rPr lang="fr-FR" b="1" kern="0" dirty="0">
                <a:hlinkClick r:id="rId2"/>
              </a:rPr>
              <a:t>Ressources pédagogiques</a:t>
            </a:r>
            <a:r>
              <a:rPr lang="fr-FR" kern="0" dirty="0"/>
              <a:t> </a:t>
            </a:r>
            <a:r>
              <a:rPr lang="fr-FR" b="1" kern="0" dirty="0"/>
              <a:t>et </a:t>
            </a:r>
            <a:r>
              <a:rPr lang="fr-FR" b="1" kern="0" dirty="0">
                <a:hlinkClick r:id="rId3"/>
              </a:rPr>
              <a:t>kit de matériel</a:t>
            </a:r>
            <a:r>
              <a:rPr lang="fr-FR" b="1" kern="0" dirty="0"/>
              <a:t> gratuits </a:t>
            </a:r>
            <a:r>
              <a:rPr lang="fr-FR" kern="0" dirty="0"/>
              <a:t>pour les écoles volontaires </a:t>
            </a:r>
            <a:r>
              <a:rPr lang="fr-FR" sz="1200" kern="0" dirty="0"/>
              <a:t>(</a:t>
            </a:r>
            <a:r>
              <a:rPr lang="fr-FR" sz="1200" i="1" kern="0" dirty="0"/>
              <a:t>cf. </a:t>
            </a:r>
            <a:r>
              <a:rPr lang="fr-FR" sz="1200" kern="0" dirty="0"/>
              <a:t>ligue)</a:t>
            </a:r>
            <a:endParaRPr lang="fr-FR" kern="0" dirty="0"/>
          </a:p>
        </p:txBody>
      </p:sp>
      <p:sp>
        <p:nvSpPr>
          <p:cNvPr id="13" name="Espace réservé du texte 1">
            <a:extLst>
              <a:ext uri="{FF2B5EF4-FFF2-40B4-BE49-F238E27FC236}">
                <a16:creationId xmlns:a16="http://schemas.microsoft.com/office/drawing/2014/main" id="{22839851-51FD-4EA7-94C4-69DD21FBA5B0}"/>
              </a:ext>
            </a:extLst>
          </p:cNvPr>
          <p:cNvSpPr txBox="1">
            <a:spLocks/>
          </p:cNvSpPr>
          <p:nvPr/>
        </p:nvSpPr>
        <p:spPr>
          <a:xfrm>
            <a:off x="911902" y="1538519"/>
            <a:ext cx="99060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3600" b="1" i="0">
                <a:solidFill>
                  <a:srgbClr val="D25710"/>
                </a:solidFill>
                <a:latin typeface="Gill Sans" panose="020B0502020104020203" pitchFamily="34" charset="-79"/>
                <a:ea typeface="Roboto Light" panose="02000000000000000000" pitchFamily="2" charset="0"/>
                <a:cs typeface="Gill Sans" panose="020B0502020104020203" pitchFamily="34" charset="-79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fr-FR" kern="0" dirty="0"/>
              <a:t>01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4C172498-A256-4FCB-86B5-B33B1E7C004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6665" b="5556"/>
          <a:stretch/>
        </p:blipFill>
        <p:spPr>
          <a:xfrm>
            <a:off x="3477669" y="2819400"/>
            <a:ext cx="5304221" cy="2618960"/>
          </a:xfrm>
          <a:prstGeom prst="rect">
            <a:avLst/>
          </a:prstGeom>
        </p:spPr>
      </p:pic>
      <p:sp>
        <p:nvSpPr>
          <p:cNvPr id="15" name="Espace réservé du texte 5">
            <a:extLst>
              <a:ext uri="{FF2B5EF4-FFF2-40B4-BE49-F238E27FC236}">
                <a16:creationId xmlns:a16="http://schemas.microsoft.com/office/drawing/2014/main" id="{E4629DE9-C7F5-40C0-A77C-AC0A2B291BAE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8985458" y="1447800"/>
            <a:ext cx="2590799" cy="5410200"/>
          </a:xfrm>
        </p:spPr>
        <p:txBody>
          <a:bodyPr/>
          <a:lstStyle/>
          <a:p>
            <a:r>
              <a:rPr lang="fr-FR" b="1" dirty="0">
                <a:solidFill>
                  <a:srgbClr val="FFC000"/>
                </a:solidFill>
              </a:rPr>
              <a:t>PEDAGOGIE EN CLUB</a:t>
            </a:r>
          </a:p>
          <a:p>
            <a:endParaRPr lang="fr-FR" b="1" dirty="0">
              <a:solidFill>
                <a:srgbClr val="FFC000"/>
              </a:solidFill>
            </a:endParaRPr>
          </a:p>
          <a:p>
            <a:r>
              <a:rPr lang="fr-FR" b="1" dirty="0">
                <a:solidFill>
                  <a:srgbClr val="D25710"/>
                </a:solidFill>
              </a:rPr>
              <a:t>Dispositif Tennis à l’Ecole </a:t>
            </a:r>
            <a:r>
              <a:rPr lang="fr-FR" dirty="0"/>
              <a:t>à destination des élèves de CP au CM2, encadré par un enseignant professionnel dans le club FFT, sous la responsabilité du professeur des écoles (chef de projet pédagogique)</a:t>
            </a:r>
          </a:p>
          <a:p>
            <a:endParaRPr lang="fr-FR" sz="1100" dirty="0"/>
          </a:p>
          <a:p>
            <a:r>
              <a:rPr lang="fr-FR" b="1" dirty="0">
                <a:hlinkClick r:id="rId5"/>
              </a:rPr>
              <a:t>Kit de matériel</a:t>
            </a:r>
            <a:r>
              <a:rPr lang="fr-FR" b="1" dirty="0"/>
              <a:t> fourni par le club FFT</a:t>
            </a:r>
            <a:endParaRPr lang="fr-FR" dirty="0"/>
          </a:p>
          <a:p>
            <a:endParaRPr lang="fr-FR" sz="1100" b="1" dirty="0"/>
          </a:p>
          <a:p>
            <a:r>
              <a:rPr lang="fr-FR" b="1" dirty="0">
                <a:solidFill>
                  <a:srgbClr val="C85A19"/>
                </a:solidFill>
              </a:rPr>
              <a:t>N.B.: contenus du programme De la Cour au Court applicables</a:t>
            </a:r>
            <a:endParaRPr lang="fr-FR" b="1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19" name="Espace réservé du texte 1">
            <a:extLst>
              <a:ext uri="{FF2B5EF4-FFF2-40B4-BE49-F238E27FC236}">
                <a16:creationId xmlns:a16="http://schemas.microsoft.com/office/drawing/2014/main" id="{B62417C4-635F-4357-9273-91276B78CCC2}"/>
              </a:ext>
            </a:extLst>
          </p:cNvPr>
          <p:cNvSpPr txBox="1">
            <a:spLocks/>
          </p:cNvSpPr>
          <p:nvPr/>
        </p:nvSpPr>
        <p:spPr>
          <a:xfrm>
            <a:off x="9195944" y="1538519"/>
            <a:ext cx="99060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3600" b="1" i="0">
                <a:solidFill>
                  <a:srgbClr val="D25710"/>
                </a:solidFill>
                <a:latin typeface="Gill Sans" panose="020B0502020104020203" pitchFamily="34" charset="-79"/>
                <a:ea typeface="Roboto Light" panose="02000000000000000000" pitchFamily="2" charset="0"/>
                <a:cs typeface="Gill Sans" panose="020B0502020104020203" pitchFamily="34" charset="-79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fr-FR" kern="0" dirty="0"/>
              <a:t>02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8FEF756A-7686-481B-A178-2B07C461E934}"/>
              </a:ext>
            </a:extLst>
          </p:cNvPr>
          <p:cNvSpPr txBox="1"/>
          <p:nvPr/>
        </p:nvSpPr>
        <p:spPr>
          <a:xfrm>
            <a:off x="4394982" y="6400800"/>
            <a:ext cx="34020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1600" i="1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Cf. </a:t>
            </a:r>
            <a:r>
              <a:rPr lang="fr-FR" sz="1600" i="1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Guide du Dirigeant FFT</a:t>
            </a:r>
            <a:endParaRPr lang="fr-FR" sz="1600" b="0" i="1" noProof="0" dirty="0">
              <a:solidFill>
                <a:schemeClr val="bg1"/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36296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C2EB10BE-BA55-4591-9056-CB33541F859F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674343" y="758608"/>
            <a:ext cx="10903686" cy="615553"/>
          </a:xfrm>
        </p:spPr>
        <p:txBody>
          <a:bodyPr/>
          <a:lstStyle/>
          <a:p>
            <a:r>
              <a:rPr lang="fr-FR" dirty="0"/>
              <a:t>OFFRE 1</a:t>
            </a:r>
            <a:r>
              <a:rPr lang="fr-FR" baseline="30000" dirty="0"/>
              <a:t>er</a:t>
            </a:r>
            <a:r>
              <a:rPr lang="fr-FR" dirty="0"/>
              <a:t> DEGRE – TEMPS PERISCOLAIRE</a:t>
            </a:r>
          </a:p>
        </p:txBody>
      </p: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id="{07918705-5C47-4066-990F-EF135DAD4A32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685800" y="1447800"/>
            <a:ext cx="2590799" cy="5290364"/>
          </a:xfrm>
        </p:spPr>
        <p:txBody>
          <a:bodyPr/>
          <a:lstStyle/>
          <a:p>
            <a:r>
              <a:rPr lang="fr-FR" b="1" dirty="0">
                <a:solidFill>
                  <a:srgbClr val="FFC000"/>
                </a:solidFill>
              </a:rPr>
              <a:t>COMPETITION &amp; PEDAGOGIE</a:t>
            </a:r>
          </a:p>
          <a:p>
            <a:endParaRPr lang="fr-FR" b="1" dirty="0">
              <a:solidFill>
                <a:srgbClr val="D25710"/>
              </a:solidFill>
            </a:endParaRPr>
          </a:p>
          <a:p>
            <a:r>
              <a:rPr lang="fr-FR" b="1" dirty="0">
                <a:solidFill>
                  <a:srgbClr val="D25710"/>
                </a:solidFill>
              </a:rPr>
              <a:t>Rencontre Sportive Associative Olympique – Tennis (RSAO-Tennis</a:t>
            </a:r>
            <a:r>
              <a:rPr lang="fr-FR" dirty="0">
                <a:solidFill>
                  <a:srgbClr val="D25710"/>
                </a:solidFill>
              </a:rPr>
              <a:t>)</a:t>
            </a:r>
            <a:r>
              <a:rPr lang="fr-FR" dirty="0"/>
              <a:t>, </a:t>
            </a:r>
            <a:r>
              <a:rPr lang="fr-FR" dirty="0">
                <a:solidFill>
                  <a:srgbClr val="C85A19"/>
                </a:solidFill>
              </a:rPr>
              <a:t>coconstruite avec l’USEP, </a:t>
            </a:r>
            <a:r>
              <a:rPr lang="fr-FR" dirty="0"/>
              <a:t>dans le prolongement du dispositif De la Cour au Court, à destination des élèves de maternelle au CM2, encadrée par les animateurs d’AS USEP et accompagnés ou non d’un l’enseignant professionnel</a:t>
            </a:r>
          </a:p>
          <a:p>
            <a:endParaRPr lang="fr-FR" b="1" dirty="0"/>
          </a:p>
          <a:p>
            <a:r>
              <a:rPr lang="fr-FR" b="1" dirty="0">
                <a:solidFill>
                  <a:srgbClr val="D2571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Livret pédagogique</a:t>
            </a:r>
            <a:r>
              <a:rPr lang="fr-FR" b="1" dirty="0">
                <a:solidFill>
                  <a:srgbClr val="D25710"/>
                </a:solidFill>
              </a:rPr>
              <a:t> </a:t>
            </a:r>
            <a:r>
              <a:rPr lang="fr-FR" dirty="0"/>
              <a:t>en libre accès (organisation des rencontres interclasses et ateliers thématiques)</a:t>
            </a:r>
          </a:p>
        </p:txBody>
      </p:sp>
      <p:sp>
        <p:nvSpPr>
          <p:cNvPr id="18" name="Espace réservé du texte 1">
            <a:extLst>
              <a:ext uri="{FF2B5EF4-FFF2-40B4-BE49-F238E27FC236}">
                <a16:creationId xmlns:a16="http://schemas.microsoft.com/office/drawing/2014/main" id="{D8D46C61-281F-4FAF-A1FA-079B0C0EF48B}"/>
              </a:ext>
            </a:extLst>
          </p:cNvPr>
          <p:cNvSpPr txBox="1">
            <a:spLocks/>
          </p:cNvSpPr>
          <p:nvPr/>
        </p:nvSpPr>
        <p:spPr>
          <a:xfrm>
            <a:off x="914400" y="1524000"/>
            <a:ext cx="99060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3600" b="1" i="0">
                <a:solidFill>
                  <a:srgbClr val="D25710"/>
                </a:solidFill>
                <a:latin typeface="Gill Sans" panose="020B0502020104020203" pitchFamily="34" charset="-79"/>
                <a:ea typeface="Roboto Light" panose="02000000000000000000" pitchFamily="2" charset="0"/>
                <a:cs typeface="Gill Sans" panose="020B0502020104020203" pitchFamily="34" charset="-79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fr-FR" kern="0" dirty="0"/>
              <a:t>01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538A1A54-84DE-4B09-8880-C4DDED3BA99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751" t="11473" r="8749" b="5555"/>
          <a:stretch/>
        </p:blipFill>
        <p:spPr>
          <a:xfrm>
            <a:off x="3657600" y="1798246"/>
            <a:ext cx="7920429" cy="4480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0245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303C8B79-5CD8-3E7A-F47C-6872C9D59977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685800" y="1447800"/>
            <a:ext cx="2590799" cy="5290364"/>
          </a:xfrm>
        </p:spPr>
        <p:txBody>
          <a:bodyPr/>
          <a:lstStyle/>
          <a:p>
            <a:r>
              <a:rPr lang="fr-FR" b="1" dirty="0">
                <a:solidFill>
                  <a:srgbClr val="FFC000"/>
                </a:solidFill>
              </a:rPr>
              <a:t>PEDAGOGIE </a:t>
            </a:r>
          </a:p>
          <a:p>
            <a:r>
              <a:rPr lang="fr-FR" b="1" dirty="0">
                <a:solidFill>
                  <a:srgbClr val="FFC000"/>
                </a:solidFill>
              </a:rPr>
              <a:t>EN AS OU EPS</a:t>
            </a:r>
          </a:p>
          <a:p>
            <a:endParaRPr lang="fr-FR" b="1" dirty="0">
              <a:solidFill>
                <a:srgbClr val="D25710"/>
              </a:solidFill>
            </a:endParaRPr>
          </a:p>
          <a:p>
            <a:r>
              <a:rPr lang="fr-FR" b="1" dirty="0">
                <a:solidFill>
                  <a:srgbClr val="D25710"/>
                </a:solidFill>
                <a:hlinkClick r:id="rId3"/>
              </a:rPr>
              <a:t>Programme </a:t>
            </a:r>
            <a:r>
              <a:rPr lang="fr-FR" b="1" dirty="0" err="1">
                <a:solidFill>
                  <a:srgbClr val="D25710"/>
                </a:solidFill>
                <a:hlinkClick r:id="rId3"/>
              </a:rPr>
              <a:t>ShorTennis</a:t>
            </a:r>
            <a:r>
              <a:rPr lang="fr-FR" dirty="0">
                <a:solidFill>
                  <a:srgbClr val="D25710"/>
                </a:solidFill>
              </a:rPr>
              <a:t>, </a:t>
            </a:r>
            <a:r>
              <a:rPr lang="fr-FR" dirty="0"/>
              <a:t>coconstruit avec l’UNSS, à destination des collégiens et lycéens, dispensé en AS (dominante) et en cycle d’EPS (mineure)</a:t>
            </a:r>
          </a:p>
          <a:p>
            <a:endParaRPr lang="fr-FR" dirty="0"/>
          </a:p>
          <a:p>
            <a:r>
              <a:rPr lang="fr-FR" dirty="0"/>
              <a:t>Programme-soutien du dispositif gouvernemental </a:t>
            </a:r>
            <a:r>
              <a:rPr lang="fr-FR" b="1" dirty="0">
                <a:solidFill>
                  <a:srgbClr val="D25710"/>
                </a:solidFill>
              </a:rPr>
              <a:t>« 2 heures de sport en plus pour les collégiens »</a:t>
            </a:r>
          </a:p>
          <a:p>
            <a:endParaRPr lang="fr-FR" b="1" dirty="0">
              <a:solidFill>
                <a:srgbClr val="D25710"/>
              </a:solidFill>
            </a:endParaRPr>
          </a:p>
          <a:p>
            <a:r>
              <a:rPr lang="fr-FR" b="1" dirty="0">
                <a:hlinkClick r:id="rId4"/>
              </a:rPr>
              <a:t>Kit de matériel</a:t>
            </a:r>
            <a:r>
              <a:rPr lang="fr-FR" b="1" dirty="0"/>
              <a:t> </a:t>
            </a:r>
            <a:r>
              <a:rPr lang="fr-FR" dirty="0"/>
              <a:t>fourni par l’AS UNSS</a:t>
            </a:r>
          </a:p>
          <a:p>
            <a:endParaRPr lang="fr-FR" b="1" dirty="0">
              <a:solidFill>
                <a:srgbClr val="D25710"/>
              </a:solidFill>
            </a:endParaRP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15CCEA9C-D5C1-8AF1-AD92-11EBFF79CB4C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8987230" y="1447800"/>
            <a:ext cx="2590799" cy="5074920"/>
          </a:xfrm>
        </p:spPr>
        <p:txBody>
          <a:bodyPr/>
          <a:lstStyle/>
          <a:p>
            <a:r>
              <a:rPr lang="fr-FR" b="1" dirty="0">
                <a:solidFill>
                  <a:srgbClr val="FFC000"/>
                </a:solidFill>
              </a:rPr>
              <a:t>COMPETITIONS HOMOLOGUEES</a:t>
            </a:r>
          </a:p>
          <a:p>
            <a:endParaRPr lang="fr-FR" b="1" dirty="0">
              <a:solidFill>
                <a:srgbClr val="D25710"/>
              </a:solidFill>
            </a:endParaRPr>
          </a:p>
          <a:p>
            <a:r>
              <a:rPr lang="fr-FR" b="1" dirty="0">
                <a:solidFill>
                  <a:srgbClr val="D25710"/>
                </a:solidFill>
              </a:rPr>
              <a:t>Championnats de France de tennis scolaire </a:t>
            </a:r>
            <a:endParaRPr lang="fr-FR" dirty="0">
              <a:solidFill>
                <a:srgbClr val="D25710"/>
              </a:solidFill>
            </a:endParaRPr>
          </a:p>
          <a:p>
            <a:pPr marL="285750" indent="-285750">
              <a:buFontTx/>
              <a:buChar char="-"/>
            </a:pPr>
            <a:r>
              <a:rPr lang="fr-FR" dirty="0"/>
              <a:t>UGSEL (collège/lycée)</a:t>
            </a:r>
          </a:p>
          <a:p>
            <a:pPr marL="285750" indent="-285750">
              <a:buFontTx/>
              <a:buChar char="-"/>
            </a:pPr>
            <a:r>
              <a:rPr lang="fr-FR" dirty="0"/>
              <a:t>UNSS (collège/lycée)</a:t>
            </a:r>
          </a:p>
          <a:p>
            <a:endParaRPr lang="fr-FR" b="1" dirty="0">
              <a:solidFill>
                <a:srgbClr val="D25710"/>
              </a:solidFill>
            </a:endParaRPr>
          </a:p>
          <a:p>
            <a:endParaRPr lang="fr-FR" b="1" dirty="0">
              <a:solidFill>
                <a:srgbClr val="FFC000"/>
              </a:solidFill>
            </a:endParaRPr>
          </a:p>
          <a:p>
            <a:r>
              <a:rPr lang="fr-FR" b="1" dirty="0">
                <a:solidFill>
                  <a:srgbClr val="FFC000"/>
                </a:solidFill>
              </a:rPr>
              <a:t>COMPETITION NON HOMOLOGUEE</a:t>
            </a:r>
          </a:p>
          <a:p>
            <a:endParaRPr lang="fr-FR" b="1" dirty="0">
              <a:solidFill>
                <a:srgbClr val="D25710"/>
              </a:solidFill>
            </a:endParaRPr>
          </a:p>
          <a:p>
            <a:r>
              <a:rPr lang="fr-FR" b="1" dirty="0">
                <a:solidFill>
                  <a:srgbClr val="D25710"/>
                </a:solidFill>
              </a:rPr>
              <a:t>Challenge National </a:t>
            </a:r>
            <a:r>
              <a:rPr lang="fr-FR" b="1" dirty="0" err="1">
                <a:solidFill>
                  <a:srgbClr val="D25710"/>
                </a:solidFill>
              </a:rPr>
              <a:t>ShorTennis</a:t>
            </a:r>
            <a:r>
              <a:rPr lang="fr-FR" b="1" dirty="0">
                <a:solidFill>
                  <a:srgbClr val="D25710"/>
                </a:solidFill>
              </a:rPr>
              <a:t> UNSS x FFT</a:t>
            </a:r>
            <a:r>
              <a:rPr lang="fr-FR" dirty="0">
                <a:solidFill>
                  <a:srgbClr val="D25710"/>
                </a:solidFill>
              </a:rPr>
              <a:t>, </a:t>
            </a:r>
            <a:r>
              <a:rPr lang="fr-FR" dirty="0"/>
              <a:t>compétition par équipes mixtes F/H avec phases qualificatives interacadémiques puis finale nationale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2FCFAE99-F4AB-94E3-8F78-8CF3EC9DA6D4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914400" y="1538519"/>
            <a:ext cx="990600" cy="553998"/>
          </a:xfrm>
        </p:spPr>
        <p:txBody>
          <a:bodyPr/>
          <a:lstStyle/>
          <a:p>
            <a:r>
              <a:rPr lang="fr-FR" dirty="0"/>
              <a:t>01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E32ED3E5-D262-96C5-E35D-6C5E4E15897B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9215830" y="1538520"/>
            <a:ext cx="990600" cy="553998"/>
          </a:xfrm>
        </p:spPr>
        <p:txBody>
          <a:bodyPr/>
          <a:lstStyle/>
          <a:p>
            <a:r>
              <a:rPr lang="fr-FR" dirty="0"/>
              <a:t>02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4D22B9EE-D133-A554-E13C-AE41BC1C81DF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674343" y="758608"/>
            <a:ext cx="10903686" cy="615553"/>
          </a:xfrm>
        </p:spPr>
        <p:txBody>
          <a:bodyPr/>
          <a:lstStyle/>
          <a:p>
            <a:r>
              <a:rPr lang="fr-FR" dirty="0"/>
              <a:t>OFFRE 2</a:t>
            </a:r>
            <a:r>
              <a:rPr lang="fr-FR" baseline="30000" dirty="0"/>
              <a:t>nd</a:t>
            </a:r>
            <a:r>
              <a:rPr lang="fr-FR" dirty="0"/>
              <a:t> DEGRE – TEMPS PERISCOLAIRE</a:t>
            </a:r>
          </a:p>
        </p:txBody>
      </p:sp>
      <p:pic>
        <p:nvPicPr>
          <p:cNvPr id="2" name="Image 1">
            <a:hlinkClick r:id="rId5"/>
            <a:extLst>
              <a:ext uri="{FF2B5EF4-FFF2-40B4-BE49-F238E27FC236}">
                <a16:creationId xmlns:a16="http://schemas.microsoft.com/office/drawing/2014/main" id="{36084000-2CF1-4CC4-BDE3-2EE8D2C6AA0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1875" t="14445" r="6875" b="5556"/>
          <a:stretch/>
        </p:blipFill>
        <p:spPr>
          <a:xfrm>
            <a:off x="3503014" y="2514600"/>
            <a:ext cx="5257800" cy="2912012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D830F7D7-4E24-4170-A925-1B9DB66303FD}"/>
              </a:ext>
            </a:extLst>
          </p:cNvPr>
          <p:cNvSpPr txBox="1"/>
          <p:nvPr/>
        </p:nvSpPr>
        <p:spPr>
          <a:xfrm>
            <a:off x="2373336" y="6400800"/>
            <a:ext cx="75056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1600" i="1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Cf. </a:t>
            </a:r>
            <a:r>
              <a:rPr lang="fr-FR" sz="1600" i="1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Guide du Dirigeant FFT</a:t>
            </a:r>
            <a:endParaRPr lang="fr-FR" sz="1600" b="0" i="1" noProof="0" dirty="0">
              <a:solidFill>
                <a:schemeClr val="bg1"/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34551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1DF56823-4DC4-D540-2321-7702BF5A435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85800" y="762452"/>
            <a:ext cx="11201400" cy="615553"/>
          </a:xfrm>
        </p:spPr>
        <p:txBody>
          <a:bodyPr/>
          <a:lstStyle/>
          <a:p>
            <a:r>
              <a:rPr lang="fr-FR" dirty="0"/>
              <a:t>PROPOSITION DU CLUB </a:t>
            </a:r>
            <a:r>
              <a:rPr lang="fr-FR" sz="2800" dirty="0">
                <a:solidFill>
                  <a:srgbClr val="93959A"/>
                </a:solidFill>
              </a:rPr>
              <a:t>(à personnaliser)</a:t>
            </a:r>
            <a:endParaRPr lang="fr-FR" dirty="0">
              <a:solidFill>
                <a:srgbClr val="93959A"/>
              </a:solidFill>
            </a:endParaRP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35A6DB9-6FCC-5D17-4237-4016244F9C5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85800" y="1676402"/>
            <a:ext cx="3200400" cy="5181598"/>
          </a:xfrm>
        </p:spPr>
        <p:txBody>
          <a:bodyPr/>
          <a:lstStyle/>
          <a:p>
            <a:pPr marL="285750" indent="-285750">
              <a:buFontTx/>
              <a:buChar char="-"/>
            </a:pPr>
            <a:r>
              <a:rPr lang="fr-FR" sz="1200" dirty="0"/>
              <a:t>Mise à disposition d’un </a:t>
            </a:r>
            <a:r>
              <a:rPr lang="fr-FR" b="1" dirty="0">
                <a:solidFill>
                  <a:srgbClr val="FFC000"/>
                </a:solidFill>
              </a:rPr>
              <a:t>enseignant professionnel</a:t>
            </a:r>
          </a:p>
          <a:p>
            <a:pPr marL="285750" indent="-285750">
              <a:buFontTx/>
              <a:buChar char="-"/>
            </a:pPr>
            <a:endParaRPr lang="fr-FR" sz="1000" b="1" dirty="0"/>
          </a:p>
          <a:p>
            <a:pPr marL="285750" indent="-285750">
              <a:buFontTx/>
              <a:buChar char="-"/>
            </a:pPr>
            <a:r>
              <a:rPr lang="fr-FR" sz="1200" dirty="0"/>
              <a:t>Mise à disposition du </a:t>
            </a:r>
            <a:r>
              <a:rPr lang="fr-FR" b="1" dirty="0">
                <a:solidFill>
                  <a:srgbClr val="FFC000"/>
                </a:solidFill>
              </a:rPr>
              <a:t>matériel</a:t>
            </a:r>
            <a:endParaRPr lang="fr-FR" dirty="0"/>
          </a:p>
          <a:p>
            <a:pPr marL="285750" indent="-285750">
              <a:buFontTx/>
              <a:buChar char="-"/>
            </a:pPr>
            <a:endParaRPr lang="fr-FR" sz="1000" b="1" dirty="0"/>
          </a:p>
          <a:p>
            <a:pPr marL="285750" indent="-285750">
              <a:buFontTx/>
              <a:buChar char="-"/>
            </a:pPr>
            <a:r>
              <a:rPr lang="fr-FR" b="1" dirty="0">
                <a:solidFill>
                  <a:srgbClr val="FFC000"/>
                </a:solidFill>
              </a:rPr>
              <a:t>Encadrement pédagogique dans l’établissement scolaire</a:t>
            </a:r>
            <a:r>
              <a:rPr lang="fr-FR" b="1" dirty="0"/>
              <a:t> </a:t>
            </a:r>
            <a:r>
              <a:rPr lang="fr-FR" sz="1200" dirty="0"/>
              <a:t>avec dernière séance en club si possible</a:t>
            </a:r>
          </a:p>
          <a:p>
            <a:endParaRPr lang="fr-FR" sz="1000" b="1" dirty="0"/>
          </a:p>
          <a:p>
            <a:pPr marL="285750" indent="-285750">
              <a:buFontTx/>
              <a:buChar char="-"/>
            </a:pPr>
            <a:r>
              <a:rPr lang="fr-FR" b="1" dirty="0">
                <a:solidFill>
                  <a:srgbClr val="FFC000"/>
                </a:solidFill>
              </a:rPr>
              <a:t>Encadrement pédagogique sur les terrains du club</a:t>
            </a:r>
          </a:p>
          <a:p>
            <a:endParaRPr lang="fr-FR" sz="1000" b="1" dirty="0"/>
          </a:p>
          <a:p>
            <a:pPr marL="285750" indent="-285750">
              <a:buFontTx/>
              <a:buChar char="-"/>
            </a:pPr>
            <a:r>
              <a:rPr lang="fr-FR" sz="1200" dirty="0"/>
              <a:t>Possibilité d’assurer le </a:t>
            </a:r>
            <a:r>
              <a:rPr lang="fr-FR" b="1" dirty="0">
                <a:solidFill>
                  <a:srgbClr val="FFC000"/>
                </a:solidFill>
              </a:rPr>
              <a:t>transport des élèves</a:t>
            </a:r>
          </a:p>
          <a:p>
            <a:pPr marL="285750" indent="-285750">
              <a:buFontTx/>
              <a:buChar char="-"/>
            </a:pPr>
            <a:endParaRPr lang="fr-FR" b="1" dirty="0">
              <a:solidFill>
                <a:srgbClr val="FFC000"/>
              </a:solidFill>
            </a:endParaRP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67B5E53-6800-A4F2-A68C-E06000EBF91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495800" y="1676399"/>
            <a:ext cx="3200400" cy="5181597"/>
          </a:xfrm>
        </p:spPr>
        <p:txBody>
          <a:bodyPr/>
          <a:lstStyle/>
          <a:p>
            <a:pPr marL="285750" indent="-285750">
              <a:buFontTx/>
              <a:buChar char="-"/>
            </a:pPr>
            <a:r>
              <a:rPr lang="fr-FR" sz="1200" dirty="0"/>
              <a:t>Mise à disposition d’un </a:t>
            </a:r>
            <a:r>
              <a:rPr lang="fr-FR" b="1" dirty="0">
                <a:solidFill>
                  <a:srgbClr val="FFC000"/>
                </a:solidFill>
              </a:rPr>
              <a:t>enseignant professionnel</a:t>
            </a:r>
          </a:p>
          <a:p>
            <a:pPr marL="285750" indent="-285750">
              <a:buFontTx/>
              <a:buChar char="-"/>
            </a:pPr>
            <a:endParaRPr lang="fr-FR" sz="1000" dirty="0"/>
          </a:p>
          <a:p>
            <a:pPr marL="285750" indent="-285750">
              <a:buFontTx/>
              <a:buChar char="-"/>
            </a:pPr>
            <a:r>
              <a:rPr lang="fr-FR" sz="1200" dirty="0"/>
              <a:t>Mise à disposition du </a:t>
            </a:r>
            <a:r>
              <a:rPr lang="fr-FR" b="1" dirty="0">
                <a:solidFill>
                  <a:srgbClr val="FFC000"/>
                </a:solidFill>
              </a:rPr>
              <a:t>matériel</a:t>
            </a:r>
          </a:p>
          <a:p>
            <a:pPr marL="285750" indent="-285750">
              <a:buFontTx/>
              <a:buChar char="-"/>
            </a:pPr>
            <a:endParaRPr lang="fr-FR" sz="1000" b="1" dirty="0"/>
          </a:p>
          <a:p>
            <a:pPr marL="285750" indent="-285750">
              <a:buFontTx/>
              <a:buChar char="-"/>
            </a:pPr>
            <a:r>
              <a:rPr lang="fr-FR" sz="1200" dirty="0"/>
              <a:t>Mise à disposition de </a:t>
            </a:r>
            <a:r>
              <a:rPr lang="fr-FR" b="1" dirty="0">
                <a:solidFill>
                  <a:srgbClr val="FFC000"/>
                </a:solidFill>
              </a:rPr>
              <a:t>terrains de tennis</a:t>
            </a:r>
            <a:endParaRPr lang="fr-FR" b="1" dirty="0"/>
          </a:p>
          <a:p>
            <a:pPr marL="285750" indent="-285750">
              <a:buFontTx/>
              <a:buChar char="-"/>
            </a:pPr>
            <a:endParaRPr lang="fr-FR" dirty="0"/>
          </a:p>
          <a:p>
            <a:pPr marL="285750" indent="-285750">
              <a:buFontTx/>
              <a:buChar char="-"/>
            </a:pPr>
            <a:endParaRPr lang="fr-FR" dirty="0"/>
          </a:p>
          <a:p>
            <a:pPr marL="285750" indent="-285750">
              <a:buFontTx/>
              <a:buChar char="-"/>
            </a:pPr>
            <a:endParaRPr lang="fr-FR" dirty="0"/>
          </a:p>
          <a:p>
            <a:pPr marL="285750" indent="-285750">
              <a:buFontTx/>
              <a:buChar char="-"/>
            </a:pPr>
            <a:endParaRPr lang="fr-FR" dirty="0"/>
          </a:p>
          <a:p>
            <a:pPr marL="285750" indent="-285750">
              <a:buFontTx/>
              <a:buChar char="-"/>
            </a:pPr>
            <a:endParaRPr lang="fr-FR" dirty="0"/>
          </a:p>
          <a:p>
            <a:pPr marL="285750" indent="-285750">
              <a:buFontTx/>
              <a:buChar char="-"/>
            </a:pPr>
            <a:endParaRPr lang="fr-FR" dirty="0"/>
          </a:p>
          <a:p>
            <a:pPr marL="285750" indent="-285750">
              <a:buFontTx/>
              <a:buChar char="-"/>
            </a:pPr>
            <a:endParaRPr lang="fr-FR" dirty="0"/>
          </a:p>
          <a:p>
            <a:pPr marL="285750" indent="-285750">
              <a:buFontTx/>
              <a:buChar char="-"/>
            </a:pPr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3D9E197-10F0-F4AE-B10E-270A353C21C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305800" y="1676398"/>
            <a:ext cx="3200400" cy="5181597"/>
          </a:xfrm>
        </p:spPr>
        <p:txBody>
          <a:bodyPr/>
          <a:lstStyle/>
          <a:p>
            <a:pPr marL="285750" indent="-285750">
              <a:buFontTx/>
              <a:buChar char="-"/>
            </a:pPr>
            <a:r>
              <a:rPr lang="fr-FR" sz="1200" dirty="0"/>
              <a:t>Mise à disposition d’un </a:t>
            </a:r>
            <a:r>
              <a:rPr lang="fr-FR" b="1" dirty="0">
                <a:solidFill>
                  <a:srgbClr val="FFC000"/>
                </a:solidFill>
              </a:rPr>
              <a:t>enseignant professionnel</a:t>
            </a:r>
          </a:p>
          <a:p>
            <a:pPr marL="285750" indent="-285750">
              <a:buFontTx/>
              <a:buChar char="-"/>
            </a:pPr>
            <a:endParaRPr lang="fr-FR" sz="1050" dirty="0"/>
          </a:p>
          <a:p>
            <a:pPr marL="285750" indent="-285750">
              <a:buFontTx/>
              <a:buChar char="-"/>
            </a:pPr>
            <a:r>
              <a:rPr lang="fr-FR" sz="1200" dirty="0"/>
              <a:t>Mise à disposition du </a:t>
            </a:r>
            <a:r>
              <a:rPr lang="fr-FR" b="1" dirty="0">
                <a:solidFill>
                  <a:srgbClr val="FFC000"/>
                </a:solidFill>
              </a:rPr>
              <a:t>matériel</a:t>
            </a:r>
          </a:p>
          <a:p>
            <a:pPr marL="285750" indent="-285750">
              <a:buFontTx/>
              <a:buChar char="-"/>
            </a:pPr>
            <a:endParaRPr lang="fr-FR" sz="1050" b="1" dirty="0"/>
          </a:p>
          <a:p>
            <a:pPr marL="285750" indent="-285750">
              <a:buFontTx/>
              <a:buChar char="-"/>
            </a:pPr>
            <a:r>
              <a:rPr lang="fr-FR" sz="1200" dirty="0"/>
              <a:t>Mise à disposition de </a:t>
            </a:r>
            <a:r>
              <a:rPr lang="fr-FR" b="1" dirty="0">
                <a:solidFill>
                  <a:srgbClr val="FFC000"/>
                </a:solidFill>
              </a:rPr>
              <a:t>terrains de tennis</a:t>
            </a:r>
            <a:endParaRPr lang="fr-FR" b="1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35453732-FF93-6736-6F1E-24AC3F7EA87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764157" y="1879546"/>
            <a:ext cx="2590800" cy="553998"/>
          </a:xfrm>
        </p:spPr>
        <p:txBody>
          <a:bodyPr/>
          <a:lstStyle/>
          <a:p>
            <a:r>
              <a:rPr lang="fr-FR" dirty="0"/>
              <a:t>1</a:t>
            </a:r>
            <a:r>
              <a:rPr lang="fr-FR" baseline="30000" dirty="0"/>
              <a:t>ER</a:t>
            </a:r>
            <a:r>
              <a:rPr lang="fr-FR" dirty="0"/>
              <a:t> DEGRÉ</a:t>
            </a:r>
          </a:p>
          <a:p>
            <a:r>
              <a:rPr lang="fr-FR" dirty="0"/>
              <a:t>TEMPS PÉRISCOLAIRE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5F074BEB-2CEC-32F5-CC8F-00CB2BBEB829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610600" y="1879546"/>
            <a:ext cx="2590800" cy="553998"/>
          </a:xfrm>
        </p:spPr>
        <p:txBody>
          <a:bodyPr/>
          <a:lstStyle/>
          <a:p>
            <a:r>
              <a:rPr lang="fr-FR" dirty="0"/>
              <a:t>2</a:t>
            </a:r>
            <a:r>
              <a:rPr lang="fr-FR" baseline="30000" dirty="0"/>
              <a:t>ND</a:t>
            </a:r>
            <a:r>
              <a:rPr lang="fr-FR" dirty="0"/>
              <a:t> DEGRÉ</a:t>
            </a:r>
          </a:p>
          <a:p>
            <a:r>
              <a:rPr lang="fr-FR" dirty="0"/>
              <a:t>TEMPS PÉRISCOLAIRE</a:t>
            </a:r>
          </a:p>
        </p:txBody>
      </p:sp>
      <p:sp>
        <p:nvSpPr>
          <p:cNvPr id="11" name="Espace réservé du texte 6">
            <a:extLst>
              <a:ext uri="{FF2B5EF4-FFF2-40B4-BE49-F238E27FC236}">
                <a16:creationId xmlns:a16="http://schemas.microsoft.com/office/drawing/2014/main" id="{72F18C92-E11C-4FDF-B19F-340C80E4BF5A}"/>
              </a:ext>
            </a:extLst>
          </p:cNvPr>
          <p:cNvSpPr txBox="1">
            <a:spLocks/>
          </p:cNvSpPr>
          <p:nvPr/>
        </p:nvSpPr>
        <p:spPr>
          <a:xfrm>
            <a:off x="990600" y="1884402"/>
            <a:ext cx="2590800" cy="553998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marL="0">
              <a:defRPr b="1" i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fr-FR" kern="0" dirty="0"/>
              <a:t>1</a:t>
            </a:r>
            <a:r>
              <a:rPr lang="fr-FR" kern="0" baseline="30000" dirty="0"/>
              <a:t>ER</a:t>
            </a:r>
            <a:r>
              <a:rPr lang="fr-FR" kern="0" dirty="0"/>
              <a:t> DEGRÉ</a:t>
            </a:r>
          </a:p>
          <a:p>
            <a:r>
              <a:rPr lang="fr-FR" kern="0" dirty="0"/>
              <a:t>TEMPS SCOLAIRE</a:t>
            </a:r>
          </a:p>
        </p:txBody>
      </p:sp>
    </p:spTree>
    <p:extLst>
      <p:ext uri="{BB962C8B-B14F-4D97-AF65-F5344CB8AC3E}">
        <p14:creationId xmlns:p14="http://schemas.microsoft.com/office/powerpoint/2010/main" val="31041833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0CAC2A0D-5E2E-9160-EFBB-FD10E5F34B3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85800" y="858083"/>
            <a:ext cx="4953000" cy="463012"/>
          </a:xfrm>
        </p:spPr>
        <p:txBody>
          <a:bodyPr/>
          <a:lstStyle/>
          <a:p>
            <a:r>
              <a:rPr lang="fr-FR" dirty="0"/>
              <a:t>CONVENTION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99DB663-F9B3-88DC-167F-696E3FB7614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85800" y="1885233"/>
            <a:ext cx="4953000" cy="3939540"/>
          </a:xfrm>
        </p:spPr>
        <p:txBody>
          <a:bodyPr/>
          <a:lstStyle/>
          <a:p>
            <a:r>
              <a:rPr lang="fr-FR" b="1" dirty="0">
                <a:solidFill>
                  <a:srgbClr val="FFC000"/>
                </a:solidFill>
              </a:rPr>
              <a:t>Objectif </a:t>
            </a:r>
            <a:r>
              <a:rPr lang="fr-FR" dirty="0">
                <a:solidFill>
                  <a:srgbClr val="FFC000"/>
                </a:solidFill>
              </a:rPr>
              <a:t>: </a:t>
            </a:r>
          </a:p>
          <a:p>
            <a:r>
              <a:rPr lang="fr-FR" dirty="0"/>
              <a:t>Cadrer la collaboration entre le club et l’école ou l’AS pour garantir la bonne mise en œuvre du projet pédagogique avec l’aide de la ville</a:t>
            </a:r>
          </a:p>
          <a:p>
            <a:endParaRPr lang="fr-FR" b="1" dirty="0"/>
          </a:p>
          <a:p>
            <a:r>
              <a:rPr lang="fr-FR" b="1" dirty="0">
                <a:solidFill>
                  <a:srgbClr val="FFC000"/>
                </a:solidFill>
              </a:rPr>
              <a:t>Paramètres essentiels à définir </a:t>
            </a:r>
            <a:r>
              <a:rPr lang="fr-FR" dirty="0">
                <a:solidFill>
                  <a:srgbClr val="FFC000"/>
                </a:solidFill>
              </a:rPr>
              <a:t>:</a:t>
            </a:r>
          </a:p>
          <a:p>
            <a:pPr marL="342900" indent="-342900">
              <a:buFont typeface="+mj-lt"/>
              <a:buAutoNum type="arabicPeriod"/>
            </a:pPr>
            <a:r>
              <a:rPr lang="fr-FR" dirty="0"/>
              <a:t>Conditions et modalités générales                            de mise en œuvre du projet pédagogique</a:t>
            </a:r>
          </a:p>
          <a:p>
            <a:pPr marL="342900" indent="-342900">
              <a:buFont typeface="+mj-lt"/>
              <a:buAutoNum type="arabicPeriod"/>
            </a:pPr>
            <a:r>
              <a:rPr lang="fr-FR" dirty="0"/>
              <a:t>Attributs du cycle de séances / rencontres</a:t>
            </a:r>
          </a:p>
          <a:p>
            <a:pPr marL="342900" indent="-342900">
              <a:buFont typeface="+mj-lt"/>
              <a:buAutoNum type="arabicPeriod"/>
            </a:pPr>
            <a:r>
              <a:rPr lang="fr-FR" dirty="0"/>
              <a:t>Obligations et responsabilités du club</a:t>
            </a:r>
          </a:p>
          <a:p>
            <a:pPr marL="342900" indent="-342900">
              <a:buFont typeface="+mj-lt"/>
              <a:buAutoNum type="arabicPeriod"/>
            </a:pPr>
            <a:r>
              <a:rPr lang="fr-FR" dirty="0"/>
              <a:t>Obligations et responsabilités de l’école</a:t>
            </a:r>
          </a:p>
          <a:p>
            <a:pPr marL="342900" indent="-342900">
              <a:buFont typeface="+mj-lt"/>
              <a:buAutoNum type="arabicPeriod"/>
            </a:pPr>
            <a:r>
              <a:rPr lang="fr-FR" dirty="0"/>
              <a:t>Modalités financières</a:t>
            </a:r>
          </a:p>
          <a:p>
            <a:pPr marL="342900" indent="-342900">
              <a:buFont typeface="+mj-lt"/>
              <a:buAutoNum type="arabicPeriod"/>
            </a:pPr>
            <a:r>
              <a:rPr lang="fr-FR" dirty="0"/>
              <a:t>Durée de la collaboration conventionnée</a:t>
            </a:r>
          </a:p>
          <a:p>
            <a:endParaRPr lang="fr-FR" dirty="0"/>
          </a:p>
          <a:p>
            <a:r>
              <a:rPr lang="fr-FR" i="1" dirty="0"/>
              <a:t>N.B.: la convention bipartite peut devenir tripartite             en y associant la ville.</a:t>
            </a:r>
          </a:p>
        </p:txBody>
      </p:sp>
      <p:pic>
        <p:nvPicPr>
          <p:cNvPr id="5" name="Image 4">
            <a:hlinkClick r:id="rId2"/>
            <a:extLst>
              <a:ext uri="{FF2B5EF4-FFF2-40B4-BE49-F238E27FC236}">
                <a16:creationId xmlns:a16="http://schemas.microsoft.com/office/drawing/2014/main" id="{3DD2F12C-16C7-4565-A7F3-7984DC37BF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8400" y="1885233"/>
            <a:ext cx="5899394" cy="3087533"/>
          </a:xfrm>
          <a:prstGeom prst="rect">
            <a:avLst/>
          </a:prstGeom>
          <a:ln>
            <a:solidFill>
              <a:srgbClr val="93959A"/>
            </a:solidFill>
          </a:ln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CC6483EB-DBE0-459F-90B9-4B1B876A6588}"/>
              </a:ext>
            </a:extLst>
          </p:cNvPr>
          <p:cNvSpPr txBox="1"/>
          <p:nvPr/>
        </p:nvSpPr>
        <p:spPr>
          <a:xfrm>
            <a:off x="6531098" y="5152549"/>
            <a:ext cx="53339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i="1" dirty="0">
                <a:solidFill>
                  <a:srgbClr val="002455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Modèle de convention personnalisable </a:t>
            </a:r>
          </a:p>
          <a:p>
            <a:pPr algn="ctr"/>
            <a:r>
              <a:rPr lang="fr-FR" sz="1600" i="1" dirty="0">
                <a:solidFill>
                  <a:srgbClr val="002455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mis à disposition sur le </a:t>
            </a:r>
            <a:r>
              <a:rPr lang="fr-FR" sz="1600" i="1" dirty="0">
                <a:solidFill>
                  <a:srgbClr val="002455"/>
                </a:solidFill>
                <a:latin typeface="Roboto Light" panose="02000000000000000000" pitchFamily="2" charset="0"/>
                <a:ea typeface="Roboto Light" panose="02000000000000000000" pitchFamily="2" charset="0"/>
                <a:hlinkClick r:id="rId2"/>
              </a:rPr>
              <a:t>Guide du Dirigeant FFT</a:t>
            </a:r>
            <a:endParaRPr lang="fr-FR" sz="1600" i="1" dirty="0">
              <a:solidFill>
                <a:srgbClr val="002455"/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  <a:p>
            <a:pPr algn="ctr"/>
            <a:r>
              <a:rPr lang="fr-FR" sz="1600" i="1" dirty="0">
                <a:solidFill>
                  <a:srgbClr val="002455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(cf. bas de page Tennis Scolaire)</a:t>
            </a:r>
          </a:p>
        </p:txBody>
      </p:sp>
    </p:spTree>
    <p:extLst>
      <p:ext uri="{BB962C8B-B14F-4D97-AF65-F5344CB8AC3E}">
        <p14:creationId xmlns:p14="http://schemas.microsoft.com/office/powerpoint/2010/main" val="8212512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FFT">
      <a:dk1>
        <a:srgbClr val="172C55"/>
      </a:dk1>
      <a:lt1>
        <a:sysClr val="window" lastClr="FFFFFF"/>
      </a:lt1>
      <a:dk2>
        <a:srgbClr val="9B9B9B"/>
      </a:dk2>
      <a:lt2>
        <a:srgbClr val="EEECE1"/>
      </a:lt2>
      <a:accent1>
        <a:srgbClr val="C85A19"/>
      </a:accent1>
      <a:accent2>
        <a:srgbClr val="F0C838"/>
      </a:accent2>
      <a:accent3>
        <a:srgbClr val="E3000B"/>
      </a:accent3>
      <a:accent4>
        <a:srgbClr val="91C9E8"/>
      </a:accent4>
      <a:accent5>
        <a:srgbClr val="D4C98D"/>
      </a:accent5>
      <a:accent6>
        <a:srgbClr val="7BC1B2"/>
      </a:accent6>
      <a:hlink>
        <a:srgbClr val="C85A19"/>
      </a:hlink>
      <a:folHlink>
        <a:srgbClr val="7BC1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marL="0" marR="0" indent="0" algn="l" defTabSz="9144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sz="1600" b="0" i="0" noProof="0" dirty="0" smtClean="0">
            <a:solidFill>
              <a:srgbClr val="002455"/>
            </a:solidFill>
            <a:latin typeface="Roboto Light" panose="02000000000000000000" pitchFamily="2" charset="0"/>
            <a:ea typeface="Roboto Light" panose="02000000000000000000" pitchFamily="2" charset="0"/>
            <a:cs typeface="+mn-c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27142cc-1ca7-4b42-8e6b-e0bc59386355">
      <Terms xmlns="http://schemas.microsoft.com/office/infopath/2007/PartnerControls"/>
    </lcf76f155ced4ddcb4097134ff3c332f>
    <TaxCatchAll xmlns="4b5d0548-1681-41c5-8427-e42b0a27106d">
      <Value>16</Value>
    </TaxCatchAll>
    <Date_x0020_de_x0020_validit_x00e9_ xmlns="b27142cc-1ca7-4b42-8e6b-e0bc59386355" xsi:nil="true"/>
    <Description0 xmlns="b27142cc-1ca7-4b42-8e6b-e0bc59386355" xsi:nil="true"/>
    <e161038e3f9b4130b7729e1691fd9cc3 xmlns="b27142cc-1ca7-4b42-8e6b-e0bc59386355">
      <Terms xmlns="http://schemas.microsoft.com/office/infopath/2007/PartnerControls">
        <TermInfo xmlns="http://schemas.microsoft.com/office/infopath/2007/PartnerControls">
          <TermName xmlns="http://schemas.microsoft.com/office/infopath/2007/PartnerControls">Direction communication</TermName>
          <TermId xmlns="http://schemas.microsoft.com/office/infopath/2007/PartnerControls">14759e61-86a4-4927-b259-08093bb5fffa</TermId>
        </TermInfo>
      </Terms>
    </e161038e3f9b4130b7729e1691fd9cc3>
    <ld60bf0e117f4ff5a2337508faea8f69 xmlns="b27142cc-1ca7-4b42-8e6b-e0bc59386355">
      <Terms xmlns="http://schemas.microsoft.com/office/infopath/2007/PartnerControls"/>
    </ld60bf0e117f4ff5a2337508faea8f69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83BBD90F6EA174EBAFB52F0B0ADF558" ma:contentTypeVersion="27" ma:contentTypeDescription="Crée un document." ma:contentTypeScope="" ma:versionID="00dfa27cbfe26eb16d60c51cc1f8ef4f">
  <xsd:schema xmlns:xsd="http://www.w3.org/2001/XMLSchema" xmlns:xs="http://www.w3.org/2001/XMLSchema" xmlns:p="http://schemas.microsoft.com/office/2006/metadata/properties" xmlns:ns2="b27142cc-1ca7-4b42-8e6b-e0bc59386355" xmlns:ns3="4b5d0548-1681-41c5-8427-e42b0a27106d" targetNamespace="http://schemas.microsoft.com/office/2006/metadata/properties" ma:root="true" ma:fieldsID="e4983d920cdd8461fb5622663e4d9c91" ns2:_="" ns3:_="">
    <xsd:import namespace="b27142cc-1ca7-4b42-8e6b-e0bc59386355"/>
    <xsd:import namespace="4b5d0548-1681-41c5-8427-e42b0a27106d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OCR" minOccurs="0"/>
                <xsd:element ref="ns2:Date_x0020_de_x0020_validit_x00e9_" minOccurs="0"/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Description0" minOccurs="0"/>
                <xsd:element ref="ns2:e161038e3f9b4130b7729e1691fd9cc3" minOccurs="0"/>
                <xsd:element ref="ns2:ld60bf0e117f4ff5a2337508faea8f69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7142cc-1ca7-4b42-8e6b-e0bc59386355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8" nillable="true" ma:taxonomy="true" ma:internalName="lcf76f155ced4ddcb4097134ff3c332f" ma:taxonomyFieldName="MediaServiceImageTags" ma:displayName="Balises d’images" ma:readOnly="false" ma:fieldId="{5cf76f15-5ced-4ddc-b409-7134ff3c332f}" ma:taxonomyMulti="true" ma:sspId="77a035c4-9dc0-4b4b-85ac-052d5e52e030" ma:termSetId="00000000-0000-0000-0000-000000000000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Date_x0020_de_x0020_validit_x00e9_" ma:index="12" nillable="true" ma:displayName="Date de validité" ma:format="DateOnly" ma:internalName="Date_x0020_de_x0020_validit_x00e9_">
      <xsd:simpleType>
        <xsd:restriction base="dms:DateTime"/>
      </xsd:simpleType>
    </xsd:element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Description0" ma:index="18" nillable="true" ma:displayName="Description" ma:internalName="Description0">
      <xsd:simpleType>
        <xsd:restriction base="dms:Note">
          <xsd:maxLength value="255"/>
        </xsd:restriction>
      </xsd:simpleType>
    </xsd:element>
    <xsd:element name="e161038e3f9b4130b7729e1691fd9cc3" ma:index="20" nillable="true" ma:taxonomy="true" ma:internalName="e161038e3f9b4130b7729e1691fd9cc3" ma:taxonomyFieldName="Service" ma:displayName="Service / Départment" ma:readOnly="false" ma:default="" ma:fieldId="{e161038e-3f9b-4130-b772-9e1691fd9cc3}" ma:sspId="77a035c4-9dc0-4b4b-85ac-052d5e52e030" ma:termSetId="c7ece229-2a37-4591-8157-d1cf77d3494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ld60bf0e117f4ff5a2337508faea8f69" ma:index="22" nillable="true" ma:taxonomy="true" ma:internalName="ld60bf0e117f4ff5a2337508faea8f69" ma:taxonomyFieldName="Page" ma:displayName="Page" ma:default="" ma:fieldId="{5d60bf0e-117f-4ff5-a233-7508faea8f69}" ma:sspId="77a035c4-9dc0-4b4b-85ac-052d5e52e030" ma:termSetId="5732292b-727a-4b2d-9ae5-16c043de54b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b5d0548-1681-41c5-8427-e42b0a27106d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f27d0ef0-cd68-49bd-b3c6-92547312c0e6}" ma:internalName="TaxCatchAll" ma:showField="CatchAllData" ma:web="4b5d0548-1681-41c5-8427-e42b0a27106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3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4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B16ECAB-22A4-4AF7-B3C4-5632E30C09AC}">
  <ds:schemaRefs>
    <ds:schemaRef ds:uri="b27142cc-1ca7-4b42-8e6b-e0bc59386355"/>
    <ds:schemaRef ds:uri="4b5d0548-1681-41c5-8427-e42b0a27106d"/>
    <ds:schemaRef ds:uri="http://purl.org/dc/terms/"/>
    <ds:schemaRef ds:uri="http://schemas.microsoft.com/office/2006/documentManagement/types"/>
    <ds:schemaRef ds:uri="http://purl.org/dc/dcmitype/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E0587F41-D347-4B46-8CC4-1B6287C2D02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59C13CC-A751-4734-9FEF-01443F0229D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27142cc-1ca7-4b42-8e6b-e0bc59386355"/>
    <ds:schemaRef ds:uri="4b5d0548-1681-41c5-8427-e42b0a27106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2829</TotalTime>
  <Words>1333</Words>
  <Application>Microsoft Office PowerPoint</Application>
  <PresentationFormat>Grand écran</PresentationFormat>
  <Paragraphs>255</Paragraphs>
  <Slides>14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25" baseType="lpstr">
      <vt:lpstr>Arial</vt:lpstr>
      <vt:lpstr>Arial Black</vt:lpstr>
      <vt:lpstr>Calibri</vt:lpstr>
      <vt:lpstr>Gill Sans</vt:lpstr>
      <vt:lpstr>Gotham Black</vt:lpstr>
      <vt:lpstr>Roboto</vt:lpstr>
      <vt:lpstr>Roboto Black</vt:lpstr>
      <vt:lpstr>Roboto Condensed</vt:lpstr>
      <vt:lpstr>Roboto Light</vt:lpstr>
      <vt:lpstr>Tahoma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SUR-TITRE  SUR-TITRE</dc:title>
  <dc:creator>Louis Desprez</dc:creator>
  <cp:lastModifiedBy>Marine Piriou</cp:lastModifiedBy>
  <cp:revision>292</cp:revision>
  <dcterms:created xsi:type="dcterms:W3CDTF">2021-10-25T07:35:29Z</dcterms:created>
  <dcterms:modified xsi:type="dcterms:W3CDTF">2024-10-21T08:04:38Z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2021-10-21T00:00:00Z</vt:filetime>
  </property>
  <property fmtid="{D5CDD505-2E9C-101B-9397-08002B2CF9AE}" pid="3" name="Creator">
    <vt:lpwstr>Adobe InDesign 16.0 (Macintosh)</vt:lpwstr>
  </property>
  <property fmtid="{D5CDD505-2E9C-101B-9397-08002B2CF9AE}" pid="4" name="LastSaved">
    <vt:filetime>2021-10-25T00:00:00Z</vt:filetime>
  </property>
  <property fmtid="{D5CDD505-2E9C-101B-9397-08002B2CF9AE}" pid="5" name="ContentTypeId">
    <vt:lpwstr>0x010100283BBD90F6EA174EBAFB52F0B0ADF558</vt:lpwstr>
  </property>
  <property fmtid="{D5CDD505-2E9C-101B-9397-08002B2CF9AE}" pid="6" name="xd_ProgID">
    <vt:lpwstr/>
  </property>
  <property fmtid="{D5CDD505-2E9C-101B-9397-08002B2CF9AE}" pid="7" name="MediaServiceImageTags">
    <vt:lpwstr/>
  </property>
  <property fmtid="{D5CDD505-2E9C-101B-9397-08002B2CF9AE}" pid="8" name="_SourceUrl">
    <vt:lpwstr/>
  </property>
  <property fmtid="{D5CDD505-2E9C-101B-9397-08002B2CF9AE}" pid="9" name="_SharedFileIndex">
    <vt:lpwstr/>
  </property>
  <property fmtid="{D5CDD505-2E9C-101B-9397-08002B2CF9AE}" pid="10" name="ComplianceAssetId">
    <vt:lpwstr/>
  </property>
  <property fmtid="{D5CDD505-2E9C-101B-9397-08002B2CF9AE}" pid="11" name="TemplateUrl">
    <vt:lpwstr/>
  </property>
  <property fmtid="{D5CDD505-2E9C-101B-9397-08002B2CF9AE}" pid="12" name="_ExtendedDescription">
    <vt:lpwstr/>
  </property>
  <property fmtid="{D5CDD505-2E9C-101B-9397-08002B2CF9AE}" pid="13" name="TriggerFlowInfo">
    <vt:lpwstr/>
  </property>
  <property fmtid="{D5CDD505-2E9C-101B-9397-08002B2CF9AE}" pid="14" name="xd_Signature">
    <vt:bool>false</vt:bool>
  </property>
  <property fmtid="{D5CDD505-2E9C-101B-9397-08002B2CF9AE}" pid="15" name="Service / Départment">
    <vt:lpwstr>16;#Direction communication|14759e61-86a4-4927-b259-08093bb5fffa</vt:lpwstr>
  </property>
  <property fmtid="{D5CDD505-2E9C-101B-9397-08002B2CF9AE}" pid="16" name="Page">
    <vt:lpwstr/>
  </property>
  <property fmtid="{D5CDD505-2E9C-101B-9397-08002B2CF9AE}" pid="17" name="Order">
    <vt:r8>14200</vt:r8>
  </property>
  <property fmtid="{D5CDD505-2E9C-101B-9397-08002B2CF9AE}" pid="18" name="i0aac1569242409c9b0d48add1847686">
    <vt:lpwstr>Direction communication|14759e61-86a4-4927-b259-08093bb5fffa</vt:lpwstr>
  </property>
  <property fmtid="{D5CDD505-2E9C-101B-9397-08002B2CF9AE}" pid="19" name="p510b0614b384e6d98adec69e7bce910">
    <vt:lpwstr>Cooptation|05401f84-6a84-4a31-9be6-9f98eb8a8a71</vt:lpwstr>
  </property>
  <property fmtid="{D5CDD505-2E9C-101B-9397-08002B2CF9AE}" pid="20" name="Service">
    <vt:lpwstr>16;#Direction communication|14759e61-86a4-4927-b259-08093bb5fffa</vt:lpwstr>
  </property>
</Properties>
</file>